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  <p:sldMasterId id="2147483892" r:id="rId3"/>
  </p:sldMasterIdLst>
  <p:sldIdLst>
    <p:sldId id="256" r:id="rId4"/>
    <p:sldId id="257" r:id="rId5"/>
    <p:sldId id="258" r:id="rId6"/>
    <p:sldId id="273" r:id="rId7"/>
    <p:sldId id="265" r:id="rId8"/>
    <p:sldId id="266" r:id="rId9"/>
    <p:sldId id="264" r:id="rId10"/>
    <p:sldId id="259" r:id="rId11"/>
    <p:sldId id="269" r:id="rId12"/>
    <p:sldId id="274" r:id="rId13"/>
    <p:sldId id="270" r:id="rId14"/>
    <p:sldId id="267" r:id="rId15"/>
    <p:sldId id="263" r:id="rId16"/>
    <p:sldId id="278" r:id="rId17"/>
    <p:sldId id="275" r:id="rId18"/>
    <p:sldId id="276" r:id="rId19"/>
    <p:sldId id="271" r:id="rId20"/>
    <p:sldId id="280" r:id="rId21"/>
    <p:sldId id="281" r:id="rId22"/>
    <p:sldId id="279" r:id="rId23"/>
    <p:sldId id="260" r:id="rId24"/>
    <p:sldId id="261" r:id="rId25"/>
    <p:sldId id="262" r:id="rId26"/>
    <p:sldId id="272" r:id="rId27"/>
    <p:sldId id="282" r:id="rId28"/>
    <p:sldId id="283" r:id="rId29"/>
    <p:sldId id="284" r:id="rId30"/>
    <p:sldId id="285" r:id="rId31"/>
    <p:sldId id="287" r:id="rId32"/>
    <p:sldId id="286" r:id="rId33"/>
  </p:sldIdLst>
  <p:sldSz cx="9906000" cy="6858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600"/>
    <a:srgbClr val="0066CC"/>
    <a:srgbClr val="003399"/>
    <a:srgbClr val="7B5C0F"/>
    <a:srgbClr val="0FC360"/>
    <a:srgbClr val="6699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8" d="100"/>
          <a:sy n="68" d="100"/>
        </p:scale>
        <p:origin x="-1062" y="-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105" y="1905002"/>
            <a:ext cx="832207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1105" y="4344990"/>
            <a:ext cx="832207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412750" y="1411553"/>
            <a:ext cx="90805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412750" y="1411553"/>
            <a:ext cx="90805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2" y="6238876"/>
            <a:ext cx="9906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3322" y="649805"/>
            <a:ext cx="763014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3036" y="4344990"/>
            <a:ext cx="7630142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82220" y="2355850"/>
            <a:ext cx="8330958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82506" y="1905002"/>
            <a:ext cx="8710745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105" y="1905002"/>
            <a:ext cx="8322071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1105" y="4344990"/>
            <a:ext cx="832207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0041-0EA7-4F9F-85FF-BBEEC34ED113}" type="datetime1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13333A4-2EF1-4B79-B68C-AB20E66B48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3322" y="649805"/>
            <a:ext cx="7630142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3036" y="4344990"/>
            <a:ext cx="7630142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82220" y="2355850"/>
            <a:ext cx="8330958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4/3/2018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1A9C7-C274-4F50-89C9-83BDB06EDB81}" type="datetime1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7942-5B1B-4E74-B3CD-25BF9B0ABE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12750" y="1411553"/>
            <a:ext cx="90805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750" y="1412876"/>
            <a:ext cx="90805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2750" y="1411554"/>
            <a:ext cx="44577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411554"/>
            <a:ext cx="44577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2750" y="1757804"/>
            <a:ext cx="44577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2749" y="2174875"/>
            <a:ext cx="44577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3148" y="1757804"/>
            <a:ext cx="4460104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461139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alphaModFix amt="61000"/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0" y="230190"/>
            <a:ext cx="90805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2750" y="1412876"/>
            <a:ext cx="90805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alphaModFix amt="61000"/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5" cstate="print"/>
          <a:srcRect b="10453"/>
          <a:stretch>
            <a:fillRect/>
          </a:stretch>
        </p:blipFill>
        <p:spPr>
          <a:xfrm>
            <a:off x="0" y="1299706"/>
            <a:ext cx="9906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0" y="230190"/>
            <a:ext cx="90805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5" y="1905001"/>
            <a:ext cx="8710745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1000"/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61AF-E15A-4AFD-B273-5F94FF619C8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0CFBC-3105-47BB-8B4F-B540A4EB26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viber image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712641" y="1916832"/>
            <a:ext cx="651659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8504" y="260648"/>
            <a:ext cx="9073008" cy="1224136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 smtClean="0">
                <a:ln w="28575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«Рождение спички»</a:t>
            </a:r>
            <a:endParaRPr lang="ru-RU" b="1" dirty="0">
              <a:ln w="28575" cmpd="sng">
                <a:solidFill>
                  <a:srgbClr val="C00000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2640" y="1268761"/>
            <a:ext cx="6734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>
                  <a:solidFill>
                    <a:srgbClr val="7B5C0F"/>
                  </a:solidFill>
                </a:ln>
                <a:solidFill>
                  <a:schemeClr val="bg1"/>
                </a:solidFill>
              </a:rPr>
              <a:t>Фанерно-спичечный комбинат «Байкал»</a:t>
            </a:r>
            <a:endParaRPr lang="ru-RU" sz="2400" dirty="0">
              <a:ln>
                <a:solidFill>
                  <a:srgbClr val="7B5C0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504" y="332656"/>
            <a:ext cx="8784975" cy="294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М.И. Минский не смог справиться с финансовыми и организационными трудностями. Он продал свою долю А.И. </a:t>
            </a:r>
            <a:r>
              <a:rPr lang="ru-RU" dirty="0" err="1" smtClean="0">
                <a:solidFill>
                  <a:schemeClr val="bg1"/>
                </a:solidFill>
              </a:rPr>
              <a:t>Ротову</a:t>
            </a:r>
            <a:r>
              <a:rPr lang="ru-RU" dirty="0" smtClean="0">
                <a:solidFill>
                  <a:schemeClr val="bg1"/>
                </a:solidFill>
              </a:rPr>
              <a:t> в 1907 году. Однако и А.И. </a:t>
            </a:r>
            <a:r>
              <a:rPr lang="ru-RU" dirty="0" err="1" smtClean="0">
                <a:solidFill>
                  <a:schemeClr val="bg1"/>
                </a:solidFill>
              </a:rPr>
              <a:t>Ротову</a:t>
            </a:r>
            <a:r>
              <a:rPr lang="ru-RU" dirty="0" smtClean="0">
                <a:solidFill>
                  <a:schemeClr val="bg1"/>
                </a:solidFill>
              </a:rPr>
              <a:t> не удалось решить финансовые проблемы - в 1908 году он сдал фабрику в аренду на 3 года богатым иркутским предпринимателям </a:t>
            </a:r>
            <a:r>
              <a:rPr lang="ru-RU" b="1" i="1" dirty="0" smtClean="0">
                <a:solidFill>
                  <a:schemeClr val="bg1"/>
                </a:solidFill>
              </a:rPr>
              <a:t>И.Д. </a:t>
            </a:r>
            <a:r>
              <a:rPr lang="ru-RU" b="1" i="1" dirty="0" err="1" smtClean="0">
                <a:solidFill>
                  <a:schemeClr val="bg1"/>
                </a:solidFill>
              </a:rPr>
              <a:t>Камову</a:t>
            </a:r>
            <a:r>
              <a:rPr lang="ru-RU" b="1" i="1" dirty="0" smtClean="0">
                <a:solidFill>
                  <a:schemeClr val="bg1"/>
                </a:solidFill>
              </a:rPr>
              <a:t>, А.Л. </a:t>
            </a:r>
            <a:r>
              <a:rPr lang="ru-RU" b="1" i="1" dirty="0" err="1" smtClean="0">
                <a:solidFill>
                  <a:schemeClr val="bg1"/>
                </a:solidFill>
              </a:rPr>
              <a:t>Кринкевичу</a:t>
            </a:r>
            <a:r>
              <a:rPr lang="ru-RU" b="1" i="1" dirty="0" smtClean="0">
                <a:solidFill>
                  <a:schemeClr val="bg1"/>
                </a:solidFill>
              </a:rPr>
              <a:t> и С.К. Шишкину</a:t>
            </a:r>
            <a:r>
              <a:rPr lang="ru-RU" dirty="0" smtClean="0">
                <a:solidFill>
                  <a:schemeClr val="bg1"/>
                </a:solidFill>
              </a:rPr>
              <a:t>. Они несколько улучшили положение дел.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В 1911 году предприятие получает название </a:t>
            </a:r>
            <a:r>
              <a:rPr lang="ru-RU" dirty="0" smtClean="0">
                <a:solidFill>
                  <a:srgbClr val="0070C0"/>
                </a:solidFill>
              </a:rPr>
              <a:t>«Солнце»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20 марта 1917 года </a:t>
            </a:r>
            <a:r>
              <a:rPr lang="ru-RU" dirty="0" err="1" smtClean="0">
                <a:solidFill>
                  <a:schemeClr val="bg1"/>
                </a:solidFill>
              </a:rPr>
              <a:t>Кринкевич</a:t>
            </a:r>
            <a:r>
              <a:rPr lang="ru-RU" dirty="0" smtClean="0">
                <a:solidFill>
                  <a:schemeClr val="bg1"/>
                </a:solidFill>
              </a:rPr>
              <a:t> А.Л. с </a:t>
            </a:r>
            <a:r>
              <a:rPr lang="ru-RU" dirty="0" err="1" smtClean="0">
                <a:solidFill>
                  <a:schemeClr val="bg1"/>
                </a:solidFill>
              </a:rPr>
              <a:t>Камовым</a:t>
            </a:r>
            <a:r>
              <a:rPr lang="ru-RU" dirty="0" smtClean="0">
                <a:solidFill>
                  <a:schemeClr val="bg1"/>
                </a:solidFill>
              </a:rPr>
              <a:t> И.Д. оставили фабрику и уехали в Иркутск. С этого времени её владельцем остаётся бывший управляющий </a:t>
            </a:r>
            <a:r>
              <a:rPr lang="ru-RU" b="1" i="1" dirty="0" smtClean="0">
                <a:solidFill>
                  <a:schemeClr val="bg1"/>
                </a:solidFill>
              </a:rPr>
              <a:t>К.К. </a:t>
            </a:r>
            <a:r>
              <a:rPr lang="ru-RU" b="1" i="1" dirty="0" err="1" smtClean="0">
                <a:solidFill>
                  <a:schemeClr val="bg1"/>
                </a:solidFill>
              </a:rPr>
              <a:t>Макурин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print"/>
          <a:srcRect l="52136" t="528" r="882" b="528"/>
          <a:stretch>
            <a:fillRect/>
          </a:stretch>
        </p:blipFill>
        <p:spPr bwMode="auto">
          <a:xfrm>
            <a:off x="5385048" y="3212977"/>
            <a:ext cx="2079232" cy="302433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r="51950" b="1057"/>
          <a:stretch>
            <a:fillRect/>
          </a:stretch>
        </p:blipFill>
        <p:spPr bwMode="auto">
          <a:xfrm>
            <a:off x="2144689" y="3212977"/>
            <a:ext cx="2126487" cy="302433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деревянное здание усольской спичечной фаб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4688" y="1412777"/>
            <a:ext cx="5692180" cy="4129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720752" y="548680"/>
            <a:ext cx="4536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Новое кирпичное здание фабрики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0873" y="404664"/>
            <a:ext cx="5760639" cy="2365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В июне 1920 года спичечная фабрика была национализирована. Фабрика имеет название </a:t>
            </a:r>
            <a:r>
              <a:rPr lang="ru-RU" dirty="0" err="1" smtClean="0">
                <a:solidFill>
                  <a:srgbClr val="0070C0"/>
                </a:solidFill>
              </a:rPr>
              <a:t>Усольская</a:t>
            </a:r>
            <a:r>
              <a:rPr lang="ru-RU" dirty="0" smtClean="0">
                <a:solidFill>
                  <a:srgbClr val="0070C0"/>
                </a:solidFill>
              </a:rPr>
              <a:t> государственная спичечная фабрика «Солнце»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Контроль над работой фабрики взяла на себя профсоюзная организация, а директором стал К.К. </a:t>
            </a:r>
            <a:r>
              <a:rPr lang="ru-RU" dirty="0" err="1" smtClean="0">
                <a:solidFill>
                  <a:schemeClr val="bg1"/>
                </a:solidFill>
              </a:rPr>
              <a:t>Макурин</a:t>
            </a:r>
            <a:r>
              <a:rPr lang="ru-RU" dirty="0" smtClean="0">
                <a:solidFill>
                  <a:schemeClr val="bg1"/>
                </a:solidFill>
              </a:rPr>
              <a:t>, который до этого служил управляющим фабрикой.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52148" t="345" r="603" b="1587"/>
          <a:stretch>
            <a:fillRect/>
          </a:stretch>
        </p:blipFill>
        <p:spPr bwMode="auto">
          <a:xfrm>
            <a:off x="560513" y="476672"/>
            <a:ext cx="3168351" cy="568863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495" y="404664"/>
            <a:ext cx="90010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По архивным документам в </a:t>
            </a:r>
            <a:r>
              <a:rPr lang="ru-RU" b="1" i="1" dirty="0" smtClean="0">
                <a:solidFill>
                  <a:schemeClr val="bg1"/>
                </a:solidFill>
              </a:rPr>
              <a:t>«Сведениях, справках и анкетах обследования деятельности Усольской государственной спичечной фабрики «Солнце»</a:t>
            </a:r>
            <a:r>
              <a:rPr lang="ru-RU" dirty="0" smtClean="0">
                <a:solidFill>
                  <a:schemeClr val="bg1"/>
                </a:solidFill>
              </a:rPr>
              <a:t> за 1920 год приводится характеристика фабрики тех лет и перечень используемого оборудования: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i="1" dirty="0" smtClean="0">
                <a:solidFill>
                  <a:schemeClr val="bg1"/>
                </a:solidFill>
              </a:rPr>
              <a:t>«Отопление всей фабрики паровое, днём мятым отработанным паром ночью острым. Освещение электрическое собственной </a:t>
            </a:r>
            <a:r>
              <a:rPr lang="ru-RU" i="1" dirty="0" err="1" smtClean="0">
                <a:solidFill>
                  <a:schemeClr val="bg1"/>
                </a:solidFill>
              </a:rPr>
              <a:t>динамомашины</a:t>
            </a:r>
            <a:r>
              <a:rPr lang="ru-RU" i="1" dirty="0" smtClean="0">
                <a:solidFill>
                  <a:schemeClr val="bg1"/>
                </a:solidFill>
              </a:rPr>
              <a:t>. Все машины, аппараты и станки установлены с расчётом нормальной выработки 200 </a:t>
            </a:r>
            <a:r>
              <a:rPr lang="ru-RU" i="1" dirty="0" err="1" smtClean="0">
                <a:solidFill>
                  <a:schemeClr val="bg1"/>
                </a:solidFill>
              </a:rPr>
              <a:t>ящ</a:t>
            </a:r>
            <a:r>
              <a:rPr lang="ru-RU" i="1" dirty="0" smtClean="0">
                <a:solidFill>
                  <a:schemeClr val="bg1"/>
                </a:solidFill>
              </a:rPr>
              <a:t>. спичек в день, в мирное время при 8 час. рабочем дне 5000 </a:t>
            </a:r>
            <a:r>
              <a:rPr lang="ru-RU" i="1" dirty="0" err="1" smtClean="0">
                <a:solidFill>
                  <a:schemeClr val="bg1"/>
                </a:solidFill>
              </a:rPr>
              <a:t>ящ</a:t>
            </a:r>
            <a:r>
              <a:rPr lang="ru-RU" i="1" dirty="0" smtClean="0">
                <a:solidFill>
                  <a:schemeClr val="bg1"/>
                </a:solidFill>
              </a:rPr>
              <a:t>. в месяц, 60 000 </a:t>
            </a:r>
            <a:r>
              <a:rPr lang="ru-RU" i="1" dirty="0" err="1" smtClean="0">
                <a:solidFill>
                  <a:schemeClr val="bg1"/>
                </a:solidFill>
              </a:rPr>
              <a:t>ящ</a:t>
            </a:r>
            <a:r>
              <a:rPr lang="ru-RU" i="1" dirty="0" smtClean="0">
                <a:solidFill>
                  <a:schemeClr val="bg1"/>
                </a:solidFill>
              </a:rPr>
              <a:t>. в год.»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 contrast="20000"/>
          </a:blip>
          <a:srcRect l="2112" t="5952" r="745" b="8333"/>
          <a:stretch>
            <a:fillRect/>
          </a:stretch>
        </p:blipFill>
        <p:spPr bwMode="auto">
          <a:xfrm>
            <a:off x="560513" y="1052736"/>
            <a:ext cx="3174353" cy="496855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 contrast="20000"/>
          </a:blip>
          <a:srcRect l="2173" t="8576" r="2198" b="4435"/>
          <a:stretch>
            <a:fillRect/>
          </a:stretch>
        </p:blipFill>
        <p:spPr bwMode="auto">
          <a:xfrm>
            <a:off x="3512840" y="1268761"/>
            <a:ext cx="3079102" cy="496855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 contrast="20000"/>
          </a:blip>
          <a:srcRect l="2117" t="5723" r="1060" b="6202"/>
          <a:stretch>
            <a:fillRect/>
          </a:stretch>
        </p:blipFill>
        <p:spPr bwMode="auto">
          <a:xfrm>
            <a:off x="6321153" y="1484784"/>
            <a:ext cx="3079103" cy="496855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88504" y="332656"/>
            <a:ext cx="9001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Оборудование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Усольской государственной спичечной фабрики «Солнце»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за 1920 год</a:t>
            </a:r>
            <a:endParaRPr lang="ru-RU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0552" y="2636913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 декабре 1924 года фабрика «Солнце» была переименована в </a:t>
            </a:r>
            <a:r>
              <a:rPr lang="ru-RU" dirty="0" err="1" smtClean="0">
                <a:solidFill>
                  <a:srgbClr val="0070C0"/>
                </a:solidFill>
              </a:rPr>
              <a:t>Усольскую</a:t>
            </a:r>
            <a:r>
              <a:rPr lang="ru-RU" dirty="0" smtClean="0">
                <a:solidFill>
                  <a:srgbClr val="0070C0"/>
                </a:solidFill>
              </a:rPr>
              <a:t> государственную спичечную фабрику «Байкал»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r="51471" b="-752"/>
          <a:stretch>
            <a:fillRect/>
          </a:stretch>
        </p:blipFill>
        <p:spPr bwMode="auto">
          <a:xfrm>
            <a:off x="2288704" y="692696"/>
            <a:ext cx="2376264" cy="158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r="51329"/>
          <a:stretch>
            <a:fillRect/>
          </a:stretch>
        </p:blipFill>
        <p:spPr bwMode="auto">
          <a:xfrm>
            <a:off x="2288704" y="3645024"/>
            <a:ext cx="2376264" cy="172819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51471" b="-752"/>
          <a:stretch>
            <a:fillRect/>
          </a:stretch>
        </p:blipFill>
        <p:spPr bwMode="auto">
          <a:xfrm>
            <a:off x="5385048" y="692696"/>
            <a:ext cx="2376264" cy="158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51620"/>
          <a:stretch>
            <a:fillRect/>
          </a:stretch>
        </p:blipFill>
        <p:spPr bwMode="auto">
          <a:xfrm>
            <a:off x="5457056" y="3645024"/>
            <a:ext cx="2362057" cy="172819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504" y="476672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В 1925 продукция фабрики выставлялась на торговой выставке в г. Харбине (Китай), где был подписан договор на поставку спичек в Монголию.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Для экспортных поставок были подготовлены специальные этикетки.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 r="52074" b="53412"/>
          <a:stretch>
            <a:fillRect/>
          </a:stretch>
        </p:blipFill>
        <p:spPr bwMode="auto">
          <a:xfrm>
            <a:off x="1496617" y="2564904"/>
            <a:ext cx="2232247" cy="158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1018" t="52940" r="1057" b="2590"/>
          <a:stretch>
            <a:fillRect/>
          </a:stretch>
        </p:blipFill>
        <p:spPr bwMode="auto">
          <a:xfrm>
            <a:off x="5313042" y="4365104"/>
            <a:ext cx="2338545" cy="158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52940" r="52074" b="472"/>
          <a:stretch>
            <a:fillRect/>
          </a:stretch>
        </p:blipFill>
        <p:spPr bwMode="auto">
          <a:xfrm>
            <a:off x="2576736" y="4365104"/>
            <a:ext cx="2232247" cy="158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1018" b="53412"/>
          <a:stretch>
            <a:fillRect/>
          </a:stretch>
        </p:blipFill>
        <p:spPr bwMode="auto">
          <a:xfrm>
            <a:off x="6321153" y="2492896"/>
            <a:ext cx="2353469" cy="16341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497" y="404664"/>
            <a:ext cx="9073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В 1936 году спичечная фабрика «Байкал» была закрыта, и на её месте началось строительство фанерного завода.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Стоит напомнить, что в то время фанера была стратегическим продуктом, поскольку активно использовалась в самолётостроении. Поэтому вновь построенное предприятие стало </a:t>
            </a:r>
            <a:r>
              <a:rPr lang="ru-RU" b="1" i="1" dirty="0" smtClean="0">
                <a:solidFill>
                  <a:schemeClr val="bg1"/>
                </a:solidFill>
              </a:rPr>
              <a:t>оборонным заводом      № 37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Картинки по запросу фанерно-спичечный комбинат байк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801" y="2420888"/>
            <a:ext cx="3456384" cy="259228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60512" y="5301209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	В 1940 году завод вошел в состав </a:t>
            </a:r>
            <a:r>
              <a:rPr lang="ru-RU" b="1" i="1" dirty="0" smtClean="0">
                <a:solidFill>
                  <a:schemeClr val="bg1"/>
                </a:solidFill>
              </a:rPr>
              <a:t>Усольского фанерно-спичечного комбината «Байкал».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8504" y="404664"/>
            <a:ext cx="273630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</a:rPr>
              <a:t>Великая Отечественная война</a:t>
            </a:r>
            <a:r>
              <a:rPr lang="ru-RU" sz="1600" dirty="0" smtClean="0">
                <a:solidFill>
                  <a:schemeClr val="bg1"/>
                </a:solidFill>
              </a:rPr>
              <a:t> застала комбинат в рабочем состоянии и выполнение военных заказов стало основным и главным в работе цехов по производству спичек. </a:t>
            </a:r>
            <a:r>
              <a:rPr lang="ru-RU" sz="1600" b="1" i="1" dirty="0" smtClean="0">
                <a:solidFill>
                  <a:schemeClr val="bg1"/>
                </a:solidFill>
              </a:rPr>
              <a:t>В 1941 году с комбината в ряды Красной Армии было призвано более 150 человек. </a:t>
            </a:r>
            <a:r>
              <a:rPr lang="ru-RU" sz="1600" dirty="0" smtClean="0">
                <a:solidFill>
                  <a:schemeClr val="bg1"/>
                </a:solidFill>
              </a:rPr>
              <a:t>В 1945 году 50 лучших из лучших рабочих награждены медалью «За доблестный труд в годы Великой Отечественной войны». Среди них </a:t>
            </a:r>
            <a:r>
              <a:rPr lang="ru-RU" sz="1600" b="1" i="1" dirty="0" smtClean="0">
                <a:solidFill>
                  <a:schemeClr val="bg1"/>
                </a:solidFill>
              </a:rPr>
              <a:t>Домна Яковлевна Минакова.</a:t>
            </a:r>
            <a:endParaRPr lang="ru-RU" sz="16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4497" r="3299" b="3501"/>
          <a:stretch>
            <a:fillRect/>
          </a:stretch>
        </p:blipFill>
        <p:spPr bwMode="auto">
          <a:xfrm>
            <a:off x="3368825" y="980728"/>
            <a:ext cx="5946773" cy="496855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521" y="548680"/>
            <a:ext cx="3850149" cy="5733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36976" y="476672"/>
            <a:ext cx="4752528" cy="29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 1963 году на комбинате трудится более 800 рабочих, свыше 30 инженеров и техников.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Освоено производство нового вида продукции – ножевой фанеры, необходимой мебельным фабрикам.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1965 году фанеры клееной выпущено 19292 куб. м., спичек – 210022 ящика.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ce19dd11c0661644cfbeec65b8f61d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32522" y="476672"/>
            <a:ext cx="3173899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016896" y="404665"/>
            <a:ext cx="55446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Одно из самых старых сооружений нашего города, ценный исторический памятник, свидетельство мастерства русских архитекторов, как бы невидимой нитью связывает далёкие дореволюционные годы и нынешнюю новь старейшего предприятия города.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8504" y="6211670"/>
            <a:ext cx="7470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Каменная башня – символ </a:t>
            </a:r>
            <a:r>
              <a:rPr lang="ru-RU" dirty="0" err="1" smtClean="0">
                <a:solidFill>
                  <a:schemeClr val="bg1"/>
                </a:solidFill>
              </a:rPr>
              <a:t>спичпроизводства</a:t>
            </a:r>
            <a:r>
              <a:rPr lang="ru-RU" dirty="0" smtClean="0">
                <a:solidFill>
                  <a:schemeClr val="bg1"/>
                </a:solidFill>
              </a:rPr>
              <a:t> ФСК «Байкал»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3532" t="1347" r="1426" b="15070"/>
          <a:stretch>
            <a:fillRect/>
          </a:stretch>
        </p:blipFill>
        <p:spPr bwMode="auto">
          <a:xfrm>
            <a:off x="3152800" y="620688"/>
            <a:ext cx="3672408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40632" y="5805264"/>
            <a:ext cx="676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Директор комбината – </a:t>
            </a:r>
            <a:r>
              <a:rPr lang="ru-RU" b="1" i="1" dirty="0" smtClean="0">
                <a:solidFill>
                  <a:schemeClr val="bg1"/>
                </a:solidFill>
              </a:rPr>
              <a:t>Д.Я. </a:t>
            </a:r>
            <a:r>
              <a:rPr lang="ru-RU" b="1" i="1" dirty="0" err="1" smtClean="0">
                <a:solidFill>
                  <a:schemeClr val="bg1"/>
                </a:solidFill>
              </a:rPr>
              <a:t>Музыковский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(1977 год)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59" t="806" r="15232" b="20988"/>
          <a:stretch>
            <a:fillRect/>
          </a:stretch>
        </p:blipFill>
        <p:spPr bwMode="auto">
          <a:xfrm>
            <a:off x="632521" y="692696"/>
            <a:ext cx="3672408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36576" y="5805265"/>
            <a:ext cx="2738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Коробкоклеильная машина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9089" t="1347" r="543" b="15070"/>
          <a:stretch>
            <a:fillRect/>
          </a:stretch>
        </p:blipFill>
        <p:spPr bwMode="auto">
          <a:xfrm>
            <a:off x="4592961" y="2060848"/>
            <a:ext cx="4746079" cy="3494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745089" y="5805265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solidFill>
                  <a:schemeClr val="bg1"/>
                </a:solidFill>
              </a:rPr>
              <a:t>Этикетировочная</a:t>
            </a:r>
            <a:r>
              <a:rPr lang="ru-RU" sz="1400" dirty="0" smtClean="0">
                <a:solidFill>
                  <a:schemeClr val="bg1"/>
                </a:solidFill>
              </a:rPr>
              <a:t> машина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0570" t="1347" r="543" b="32535"/>
          <a:stretch>
            <a:fillRect/>
          </a:stretch>
        </p:blipFill>
        <p:spPr bwMode="auto">
          <a:xfrm>
            <a:off x="2288703" y="1556792"/>
            <a:ext cx="5112568" cy="3473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60513" y="404664"/>
            <a:ext cx="878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На комбинате трудится большой коллектив рабочих и инженерно-технических работников. Среди них много передовиков производства, рационализаторов и изобретателей.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16695" y="5229200"/>
            <a:ext cx="5256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Победитель соцсоревнования в честь 110 годовщины со дня рождения В.И. Ленина </a:t>
            </a:r>
            <a:r>
              <a:rPr lang="ru-RU" b="1" i="1" dirty="0" smtClean="0">
                <a:solidFill>
                  <a:schemeClr val="bg1"/>
                </a:solidFill>
              </a:rPr>
              <a:t>М. Кузнецова </a:t>
            </a:r>
            <a:r>
              <a:rPr lang="ru-RU" dirty="0" smtClean="0">
                <a:solidFill>
                  <a:schemeClr val="bg1"/>
                </a:solidFill>
              </a:rPr>
              <a:t>(на переднем плане)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32520" y="620689"/>
            <a:ext cx="8712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	К 1970 году </a:t>
            </a:r>
            <a:r>
              <a:rPr lang="ru-RU" b="1" i="1" dirty="0" smtClean="0">
                <a:solidFill>
                  <a:schemeClr val="bg1"/>
                </a:solidFill>
              </a:rPr>
              <a:t>численность работников</a:t>
            </a:r>
            <a:r>
              <a:rPr lang="ru-RU" dirty="0" smtClean="0">
                <a:solidFill>
                  <a:schemeClr val="bg1"/>
                </a:solidFill>
              </a:rPr>
              <a:t> на комбинате выросла до </a:t>
            </a:r>
            <a:r>
              <a:rPr lang="ru-RU" b="1" i="1" dirty="0" smtClean="0">
                <a:solidFill>
                  <a:schemeClr val="bg1"/>
                </a:solidFill>
              </a:rPr>
              <a:t>1308 человек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b="1" i="1" dirty="0" smtClean="0">
                <a:solidFill>
                  <a:schemeClr val="bg1"/>
                </a:solidFill>
              </a:rPr>
              <a:t>Выработка продукции достигла:</a:t>
            </a:r>
          </a:p>
          <a:p>
            <a:pPr>
              <a:buClr>
                <a:schemeClr val="bg1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фанеры клеевой – 38 778 кубометров в год;</a:t>
            </a:r>
          </a:p>
          <a:p>
            <a:pPr>
              <a:buClr>
                <a:schemeClr val="bg1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спичек – 298 018 ящиков в год;</a:t>
            </a:r>
          </a:p>
          <a:p>
            <a:pPr>
              <a:buClr>
                <a:schemeClr val="bg1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шпона лущильного – 989 кубометров.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23250"/>
          <a:stretch>
            <a:fillRect/>
          </a:stretch>
        </p:blipFill>
        <p:spPr bwMode="auto">
          <a:xfrm>
            <a:off x="1928664" y="2996952"/>
            <a:ext cx="596389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3448"/>
          <a:stretch>
            <a:fillRect/>
          </a:stretch>
        </p:blipFill>
        <p:spPr bwMode="auto">
          <a:xfrm>
            <a:off x="776537" y="836712"/>
            <a:ext cx="3622711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80992" y="764705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В 1972 году проводилось плановое внедрение новой техники, усовершенствовались технологии.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Численность работников составляла 1635 человек.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6435"/>
          <a:stretch>
            <a:fillRect/>
          </a:stretch>
        </p:blipFill>
        <p:spPr bwMode="auto">
          <a:xfrm>
            <a:off x="4953000" y="3501009"/>
            <a:ext cx="4177853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04528" y="476673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В 1976 году была разработана документация на изготовление большеформатной фанеры на экспорт.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478" r="957" b="5607"/>
          <a:stretch>
            <a:fillRect/>
          </a:stretch>
        </p:blipFill>
        <p:spPr bwMode="auto">
          <a:xfrm>
            <a:off x="704528" y="1268761"/>
            <a:ext cx="4608512" cy="3072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5489"/>
          <a:stretch>
            <a:fillRect/>
          </a:stretch>
        </p:blipFill>
        <p:spPr bwMode="auto">
          <a:xfrm>
            <a:off x="4664968" y="3356993"/>
            <a:ext cx="4536505" cy="2954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4528" y="548681"/>
            <a:ext cx="87849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16 ноября 1992 года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Усольский</a:t>
            </a:r>
            <a:r>
              <a:rPr lang="ru-RU" dirty="0" smtClean="0">
                <a:solidFill>
                  <a:schemeClr val="bg1"/>
                </a:solidFill>
              </a:rPr>
              <a:t> фанерно-спичечный комбинат «Байкал» был преобразован в </a:t>
            </a:r>
            <a:r>
              <a:rPr lang="ru-RU" dirty="0" smtClean="0">
                <a:solidFill>
                  <a:srgbClr val="0070C0"/>
                </a:solidFill>
              </a:rPr>
              <a:t>Акционерное общество открытого типа «Байкал»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АООТ «Байкал» являлся правопреемником Усольского ФСК «Байкал».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В состав АООТ «Байкал» входили: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спичечное производство;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цех № 1 подготовки сырья;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цех № 2 </a:t>
            </a:r>
            <a:r>
              <a:rPr lang="ru-RU" dirty="0" err="1" smtClean="0">
                <a:solidFill>
                  <a:schemeClr val="bg1"/>
                </a:solidFill>
              </a:rPr>
              <a:t>лущильно-сушильного</a:t>
            </a:r>
            <a:r>
              <a:rPr lang="ru-RU" dirty="0" smtClean="0">
                <a:solidFill>
                  <a:schemeClr val="bg1"/>
                </a:solidFill>
              </a:rPr>
              <a:t> фанерного производства;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цех № 3 клеильно-обрезной;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цех № 5 по производству древесно-стружечных плит;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ремонтно-строительный цех;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ремонтно-механический цех;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энергоцех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642" t="806" r="1859" b="806"/>
          <a:stretch>
            <a:fillRect/>
          </a:stretch>
        </p:blipFill>
        <p:spPr bwMode="auto">
          <a:xfrm rot="5400000">
            <a:off x="2173220" y="-703987"/>
            <a:ext cx="5616625" cy="826597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1762" t="20601" r="5042" b="14522"/>
          <a:stretch>
            <a:fillRect/>
          </a:stretch>
        </p:blipFill>
        <p:spPr bwMode="auto">
          <a:xfrm>
            <a:off x="1856656" y="2348880"/>
            <a:ext cx="6234839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76537" y="548680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Непростая судьба выпала на долю старейшего предприятия Иркутской области - фанерно-спичечного комбината «Байкал». Пришлось ему не раз переживать периоды взлётов и падений. В советские времена ФСК «Байкал» считался одним из крупнейших предприятий в отрасли и насчитывал более 1800 рабочих.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ФСК\Фото для выставки\20180220_090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520" y="548680"/>
            <a:ext cx="5492645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Desktop\ФСК\Фото для выставки\20180220_085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872" y="3253569"/>
            <a:ext cx="5391937" cy="3039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6497" y="3645024"/>
            <a:ext cx="90730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На пустыре земельного участка между рекой Ангарой и улицей Молотовой, по соседству с кожевенным заводом Михайлова к </a:t>
            </a:r>
            <a:r>
              <a:rPr lang="ru-RU" b="1" i="1" dirty="0" smtClean="0">
                <a:solidFill>
                  <a:schemeClr val="bg1"/>
                </a:solidFill>
              </a:rPr>
              <a:t>22 апреля 1888 года</a:t>
            </a:r>
            <a:r>
              <a:rPr lang="ru-RU" dirty="0" smtClean="0">
                <a:solidFill>
                  <a:schemeClr val="bg1"/>
                </a:solidFill>
              </a:rPr>
              <a:t> было закончено строительство производственных зданий и состоялось открытие Усольской спичечной фабрики.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Основал спичечное производство в Усолье в Иркутской губернии </a:t>
            </a:r>
            <a:r>
              <a:rPr lang="ru-RU" b="1" i="1" dirty="0" smtClean="0">
                <a:solidFill>
                  <a:schemeClr val="bg1"/>
                </a:solidFill>
              </a:rPr>
              <a:t>Павел Семенович </a:t>
            </a:r>
            <a:r>
              <a:rPr lang="ru-RU" b="1" i="1" dirty="0" err="1" smtClean="0">
                <a:solidFill>
                  <a:schemeClr val="bg1"/>
                </a:solidFill>
              </a:rPr>
              <a:t>Паршаков</a:t>
            </a:r>
            <a:r>
              <a:rPr lang="ru-RU" dirty="0" smtClean="0">
                <a:solidFill>
                  <a:schemeClr val="bg1"/>
                </a:solidFill>
              </a:rPr>
              <a:t>. Он был потомственным почётным гражданином Иркутска, купцов 2 гильдии. 2 мая 1888 года Акцизное Управление Восточной Сибири выдало П.С. </a:t>
            </a:r>
            <a:r>
              <a:rPr lang="ru-RU" dirty="0" err="1" smtClean="0">
                <a:solidFill>
                  <a:schemeClr val="bg1"/>
                </a:solidFill>
              </a:rPr>
              <a:t>Паршакову</a:t>
            </a:r>
            <a:r>
              <a:rPr lang="ru-RU" dirty="0" smtClean="0">
                <a:solidFill>
                  <a:schemeClr val="bg1"/>
                </a:solidFill>
              </a:rPr>
              <a:t> свидетельство на право владения предприятием, а также книгу расхода особо ценного вещества – фосфора.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6697" y="476672"/>
            <a:ext cx="5422785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04929" y="620688"/>
            <a:ext cx="48245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На базе фанерно-спичечного комбината «Байкал» создавались разные фанерные производства. Не раз менялись вывески и директора. Но попытки наладить стабильное производство фанеры и спичек так и не увенчались успехом.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На сегодняшний день </a:t>
            </a:r>
            <a:r>
              <a:rPr lang="ru-RU" dirty="0" err="1" smtClean="0">
                <a:solidFill>
                  <a:schemeClr val="bg1"/>
                </a:solidFill>
              </a:rPr>
              <a:t>усольская</a:t>
            </a:r>
            <a:r>
              <a:rPr lang="ru-RU" dirty="0" smtClean="0">
                <a:solidFill>
                  <a:schemeClr val="bg1"/>
                </a:solidFill>
              </a:rPr>
              <a:t> фанера не имеет такого спроса как было раньше. Но мы надеемся, что наступит время и в нашем городе снова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cap="all" dirty="0" smtClean="0">
                <a:ln w="1905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«родится спичка»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User\Desktop\ФСК\Фото для выставки\20180220_090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28" y="548680"/>
            <a:ext cx="3240360" cy="5748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504" y="332656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Вся фабрика размещалась в </a:t>
            </a:r>
            <a:r>
              <a:rPr lang="ru-RU" b="1" i="1" dirty="0" smtClean="0">
                <a:solidFill>
                  <a:schemeClr val="bg1"/>
                </a:solidFill>
              </a:rPr>
              <a:t>небольшом деревянном одноэтажном доме</a:t>
            </a:r>
            <a:r>
              <a:rPr lang="ru-RU" dirty="0" smtClean="0">
                <a:solidFill>
                  <a:schemeClr val="bg1"/>
                </a:solidFill>
              </a:rPr>
              <a:t> и имела 5 отделений: машинное, наборное, лекальное, набивное и лабораторию, в которой изготовлялась смесь для спичечных головок.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Картинки по запросу деревянное здание усольской спичечной фаб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6656" y="1700808"/>
            <a:ext cx="6148840" cy="4413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29" y="476672"/>
            <a:ext cx="3645006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208584" y="3429001"/>
            <a:ext cx="24112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solidFill>
                  <a:schemeClr val="bg1"/>
                </a:solidFill>
              </a:rPr>
              <a:t>Набойный</a:t>
            </a:r>
            <a:r>
              <a:rPr lang="ru-RU" sz="1400" dirty="0" smtClean="0">
                <a:solidFill>
                  <a:schemeClr val="bg1"/>
                </a:solidFill>
              </a:rPr>
              <a:t> цех 1913 год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38918" name="Picture 6" descr="https://imgprx.livejournal.net/0bcfbc4c963b6ed1aaf9296eed7e4a2a08e0cb7a/atIQ1jDoZ3zRsnz3pURd5M2LsUSnIZhPChcth3Aju6igZpr_JUKWzIaK6h8J3WgqODj6DFTuhX59Fw1x2S_fzcB3bG2IWUbaMw1bWEtOHB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0994" y="548681"/>
            <a:ext cx="4440154" cy="2840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961113" y="3429001"/>
            <a:ext cx="2276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Лаборатория фабрики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38920" name="Picture 8" descr="Картинки по запросу спичечная фабрика байка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2600" y="3861050"/>
            <a:ext cx="3919354" cy="2525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601074" y="6237313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Работницы спичечной фабрики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s://imgprx.livejournal.net/e6a80d46a5f49046096cb0e86c1ffffbf635a327/atIQ1jDoZ3zRsnz3pURd5M2LsUSnIZhPChcth3Aju6igZpr_JUKWzIaK6h8J3WgqODj6DFTuhX59Fw1x2S_fzaUiGpGlkQfecb06K6Js1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2921" y="2492896"/>
            <a:ext cx="5112568" cy="3379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938" name="Picture 2" descr="https://imgprx.livejournal.net/4da24eb79a2d7dd80138642ed8b80d63eaa00dab/atIQ1jDoZ3zRsnz3pURd5M2LsUSnIZhPChcth3Aju6igZpr_JUKWzIaK6h8J3WgqODj6DFTuhX59Fw1x2S_fzdZa_AxYBQP6wP5u-uzkJ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519" y="476672"/>
            <a:ext cx="4146890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96617" y="3717033"/>
            <a:ext cx="1819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Упаковочный цех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73081" y="6021289"/>
            <a:ext cx="2270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Сушильное отделение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prx.livejournal.net/5edbc30d26befad7f80857c439030d78079e2ce5/atIQ1jDoZ3zRsnz3pURd5M2LsUSnIZhPChcth3Aju6igZpr_JUKWzIaK6h8J3WgqODj6DFTuhX59Fw1x2S_fzRe0wXScxoMqfUSmkQATO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8705" y="2132856"/>
            <a:ext cx="5318522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60513" y="332656"/>
            <a:ext cx="8784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Всего на фабрике в первый год работало </a:t>
            </a:r>
            <a:r>
              <a:rPr lang="ru-RU" b="1" i="1" dirty="0" smtClean="0">
                <a:solidFill>
                  <a:schemeClr val="bg1"/>
                </a:solidFill>
              </a:rPr>
              <a:t>16 человек – 10 мужчин, 3 женщины и 3 подростк</a:t>
            </a:r>
            <a:r>
              <a:rPr lang="ru-RU" dirty="0" smtClean="0">
                <a:solidFill>
                  <a:schemeClr val="bg1"/>
                </a:solidFill>
              </a:rPr>
              <a:t>а. Паровой машины не было, все 4 станка приводились в действие вручную. Кроме того, П.С. </a:t>
            </a:r>
            <a:r>
              <a:rPr lang="ru-RU" dirty="0" err="1" smtClean="0">
                <a:solidFill>
                  <a:schemeClr val="bg1"/>
                </a:solidFill>
              </a:rPr>
              <a:t>Паршаков</a:t>
            </a:r>
            <a:r>
              <a:rPr lang="ru-RU" dirty="0" smtClean="0">
                <a:solidFill>
                  <a:schemeClr val="bg1"/>
                </a:solidFill>
              </a:rPr>
              <a:t> взял на работу </a:t>
            </a:r>
            <a:r>
              <a:rPr lang="ru-RU" b="1" i="1" dirty="0" smtClean="0">
                <a:solidFill>
                  <a:schemeClr val="bg1"/>
                </a:solidFill>
              </a:rPr>
              <a:t>50 работников-надомников</a:t>
            </a:r>
            <a:r>
              <a:rPr lang="ru-RU" dirty="0" smtClean="0">
                <a:solidFill>
                  <a:schemeClr val="bg1"/>
                </a:solidFill>
              </a:rPr>
              <a:t>, которые занимались склеиванием коробков.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Все вместе они производили от 3 до 7 ящиков спичек в день.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6857" y="6165305"/>
            <a:ext cx="2560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Упаковка спичек на дому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0752" y="980728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первый год своего существования фабрика изготовила 703 ящика спичек.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0513" y="2780928"/>
            <a:ext cx="3528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	Брёвна на территорию фабрики завозились на лошадях </a:t>
            </a:r>
            <a:r>
              <a:rPr lang="ru-RU" dirty="0" err="1" smtClean="0">
                <a:solidFill>
                  <a:prstClr val="black"/>
                </a:solidFill>
              </a:rPr>
              <a:t>усольскими</a:t>
            </a:r>
            <a:r>
              <a:rPr lang="ru-RU" dirty="0" smtClean="0">
                <a:solidFill>
                  <a:prstClr val="black"/>
                </a:solidFill>
              </a:rPr>
              <a:t> крестьянами. Подводами летом, на дровнях – зимой. На фабричном заводе брёвна распиливались вручную поперечной пилой на </a:t>
            </a:r>
            <a:r>
              <a:rPr lang="ru-RU" dirty="0" err="1" smtClean="0">
                <a:solidFill>
                  <a:prstClr val="black"/>
                </a:solidFill>
              </a:rPr>
              <a:t>чураки</a:t>
            </a:r>
            <a:r>
              <a:rPr lang="ru-RU" dirty="0" smtClean="0">
                <a:solidFill>
                  <a:prstClr val="black"/>
                </a:solidFill>
              </a:rPr>
              <a:t> и заносились в главный корпус на обработку.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1080" b="-399"/>
          <a:stretch>
            <a:fillRect/>
          </a:stretch>
        </p:blipFill>
        <p:spPr bwMode="auto">
          <a:xfrm>
            <a:off x="7329264" y="836712"/>
            <a:ext cx="2016223" cy="141871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r="51401" b="-799"/>
          <a:stretch>
            <a:fillRect/>
          </a:stretch>
        </p:blipFill>
        <p:spPr bwMode="auto">
          <a:xfrm>
            <a:off x="560512" y="836712"/>
            <a:ext cx="2025225" cy="14401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36126" t="21630" b="5462"/>
          <a:stretch>
            <a:fillRect/>
          </a:stretch>
        </p:blipFill>
        <p:spPr bwMode="auto">
          <a:xfrm>
            <a:off x="4664968" y="2852936"/>
            <a:ext cx="426458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6495" y="332656"/>
            <a:ext cx="90010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	Отсутствие в то время технически образованных кадров и постоянная конкуренция фабрик заставило </a:t>
            </a:r>
            <a:r>
              <a:rPr lang="ru-RU" dirty="0" err="1" smtClean="0">
                <a:solidFill>
                  <a:schemeClr val="bg1"/>
                </a:solidFill>
              </a:rPr>
              <a:t>Паршакова</a:t>
            </a:r>
            <a:r>
              <a:rPr lang="ru-RU" dirty="0" smtClean="0">
                <a:solidFill>
                  <a:schemeClr val="bg1"/>
                </a:solidFill>
              </a:rPr>
              <a:t> П.С. искать компаньона. На предложение откликнулся владелец Томской </a:t>
            </a:r>
            <a:r>
              <a:rPr lang="ru-RU" dirty="0" err="1" smtClean="0">
                <a:solidFill>
                  <a:schemeClr val="bg1"/>
                </a:solidFill>
              </a:rPr>
              <a:t>спичфабрики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Минский М.И.</a:t>
            </a:r>
            <a:r>
              <a:rPr lang="ru-RU" dirty="0" smtClean="0">
                <a:solidFill>
                  <a:schemeClr val="bg1"/>
                </a:solidFill>
              </a:rPr>
              <a:t> В 1891 году компаньоны организовали </a:t>
            </a:r>
            <a:r>
              <a:rPr lang="ru-RU" dirty="0" smtClean="0">
                <a:solidFill>
                  <a:srgbClr val="0070C0"/>
                </a:solidFill>
              </a:rPr>
              <a:t>«Товарищество спичечной фабрики «СИБИРЬ»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	В 1899 году фабрика переходит в единоличное владение М.И. Минского. Уже через год - 14 июня 1900 года М.И. Минский организует </a:t>
            </a:r>
            <a:r>
              <a:rPr lang="ru-RU" dirty="0" smtClean="0">
                <a:solidFill>
                  <a:srgbClr val="0070C0"/>
                </a:solidFill>
              </a:rPr>
              <a:t>акционерное общество «Товарищество паровой спичечной фабрики инженера-механика А. </a:t>
            </a:r>
            <a:r>
              <a:rPr lang="ru-RU" dirty="0" err="1" smtClean="0">
                <a:solidFill>
                  <a:srgbClr val="0070C0"/>
                </a:solidFill>
              </a:rPr>
              <a:t>Ротова</a:t>
            </a:r>
            <a:r>
              <a:rPr lang="ru-RU" dirty="0" smtClean="0">
                <a:solidFill>
                  <a:srgbClr val="0070C0"/>
                </a:solidFill>
              </a:rPr>
              <a:t>, М. </a:t>
            </a:r>
            <a:r>
              <a:rPr lang="ru-RU" dirty="0" err="1" smtClean="0">
                <a:solidFill>
                  <a:srgbClr val="0070C0"/>
                </a:solidFill>
              </a:rPr>
              <a:t>Минскаго</a:t>
            </a:r>
            <a:r>
              <a:rPr lang="ru-RU" dirty="0" smtClean="0">
                <a:solidFill>
                  <a:srgbClr val="0070C0"/>
                </a:solidFill>
              </a:rPr>
              <a:t> и Ко»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352601" y="3573017"/>
            <a:ext cx="4104455" cy="233067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50000" b="63079"/>
          <a:stretch>
            <a:fillRect/>
          </a:stretch>
        </p:blipFill>
        <p:spPr bwMode="auto">
          <a:xfrm>
            <a:off x="5889105" y="4869161"/>
            <a:ext cx="2592288" cy="159883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r="52185" b="64387"/>
          <a:stretch>
            <a:fillRect/>
          </a:stretch>
        </p:blipFill>
        <p:spPr bwMode="auto">
          <a:xfrm>
            <a:off x="5889105" y="3140968"/>
            <a:ext cx="2592288" cy="161266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4489" y="260649"/>
            <a:ext cx="9217025" cy="6336704"/>
          </a:xfrm>
          <a:prstGeom prst="rect">
            <a:avLst/>
          </a:prstGeom>
          <a:noFill/>
          <a:ln w="7620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1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Brochure">
      <a:dk1>
        <a:sysClr val="windowText" lastClr="000000"/>
      </a:dk1>
      <a:lt1>
        <a:sysClr val="window" lastClr="FFFFFF"/>
      </a:lt1>
      <a:dk2>
        <a:srgbClr val="323232"/>
      </a:dk2>
      <a:lt2>
        <a:srgbClr val="E6E6E6"/>
      </a:lt2>
      <a:accent1>
        <a:srgbClr val="74CBC8"/>
      </a:accent1>
      <a:accent2>
        <a:srgbClr val="EDC765"/>
      </a:accent2>
      <a:accent3>
        <a:srgbClr val="8AC867"/>
      </a:accent3>
      <a:accent4>
        <a:srgbClr val="F0924C"/>
      </a:accent4>
      <a:accent5>
        <a:srgbClr val="907CB3"/>
      </a:accent5>
      <a:accent6>
        <a:srgbClr val="E87C8D"/>
      </a:accent6>
      <a:hlink>
        <a:srgbClr val="74CBC8"/>
      </a:hlink>
      <a:folHlink>
        <a:srgbClr val="907CB3"/>
      </a:folHlink>
    </a:clrScheme>
    <a:fontScheme name="Brochur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1492</TotalTime>
  <Words>369</Words>
  <Application>Microsoft Office PowerPoint</Application>
  <PresentationFormat>Лист A4 (210x297 мм)</PresentationFormat>
  <Paragraphs>73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Тема1</vt:lpstr>
      <vt:lpstr>Белый текст и шрифт Courier для слайдов с кодом</vt:lpstr>
      <vt:lpstr>Тема Office</vt:lpstr>
      <vt:lpstr>«Рождение спички»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ФСК</dc:title>
  <dc:creator>123</dc:creator>
  <cp:lastModifiedBy>Пользователь User</cp:lastModifiedBy>
  <cp:revision>173</cp:revision>
  <dcterms:created xsi:type="dcterms:W3CDTF">2018-01-21T16:12:47Z</dcterms:created>
  <dcterms:modified xsi:type="dcterms:W3CDTF">2018-04-03T05:57:50Z</dcterms:modified>
</cp:coreProperties>
</file>