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256" r:id="rId2"/>
    <p:sldId id="257" r:id="rId3"/>
    <p:sldId id="289" r:id="rId4"/>
    <p:sldId id="258" r:id="rId5"/>
    <p:sldId id="288" r:id="rId6"/>
    <p:sldId id="287" r:id="rId7"/>
    <p:sldId id="260" r:id="rId8"/>
    <p:sldId id="263" r:id="rId9"/>
    <p:sldId id="261" r:id="rId10"/>
    <p:sldId id="262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8" r:id="rId20"/>
    <p:sldId id="272" r:id="rId21"/>
    <p:sldId id="275" r:id="rId22"/>
    <p:sldId id="273" r:id="rId23"/>
    <p:sldId id="276" r:id="rId24"/>
    <p:sldId id="277" r:id="rId25"/>
    <p:sldId id="274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</p:sldIdLst>
  <p:sldSz cx="10512425" cy="7380288"/>
  <p:notesSz cx="10020300" cy="6888163"/>
  <p:defaultTextStyle>
    <a:defPPr>
      <a:defRPr lang="ru-RU"/>
    </a:defPPr>
    <a:lvl1pPr marL="0" algn="l" defTabSz="97593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87970" algn="l" defTabSz="97593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75939" algn="l" defTabSz="97593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63909" algn="l" defTabSz="97593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51878" algn="l" defTabSz="97593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439848" algn="l" defTabSz="97593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927817" algn="l" defTabSz="97593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415787" algn="l" defTabSz="97593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903756" algn="l" defTabSz="97593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25" autoAdjust="0"/>
    <p:restoredTop sz="94660"/>
  </p:normalViewPr>
  <p:slideViewPr>
    <p:cSldViewPr>
      <p:cViewPr varScale="1">
        <p:scale>
          <a:sx n="102" d="100"/>
          <a:sy n="102" d="100"/>
        </p:scale>
        <p:origin x="-1452" y="-102"/>
      </p:cViewPr>
      <p:guideLst>
        <p:guide orient="horz" pos="2325"/>
        <p:guide pos="331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2131" cy="34440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851" y="0"/>
            <a:ext cx="4342131" cy="34440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002D6A90-B19D-43AD-93F8-A8BD73129C09}" type="datetimeFigureOut">
              <a:rPr lang="ru-RU" smtClean="0"/>
              <a:pPr/>
              <a:t>11.04.2018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170238" y="515938"/>
            <a:ext cx="3679825" cy="2582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2031" y="3271878"/>
            <a:ext cx="8016239" cy="3099673"/>
          </a:xfrm>
          <a:prstGeom prst="rect">
            <a:avLst/>
          </a:prstGeom>
        </p:spPr>
        <p:txBody>
          <a:bodyPr vert="horz" lIns="96616" tIns="48308" rIns="96616" bIns="4830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42560"/>
            <a:ext cx="4342131" cy="344408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851" y="6542560"/>
            <a:ext cx="4342131" cy="344408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B3BA7C72-E8E8-4B02-B630-B2CC26DA6F1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7593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87970" algn="l" defTabSz="97593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75939" algn="l" defTabSz="97593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463909" algn="l" defTabSz="97593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951878" algn="l" defTabSz="97593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439848" algn="l" defTabSz="97593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927817" algn="l" defTabSz="97593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415787" algn="l" defTabSz="97593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903756" algn="l" defTabSz="97593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170238" y="515938"/>
            <a:ext cx="3679825" cy="258286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BA7C72-E8E8-4B02-B630-B2CC26DA6F13}" type="slidenum">
              <a:rPr lang="ru-RU" smtClean="0"/>
              <a:pPr/>
              <a:t>6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628106" y="3362131"/>
            <a:ext cx="7095887" cy="203863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628106" y="5384362"/>
            <a:ext cx="7095887" cy="1476058"/>
          </a:xfrm>
        </p:spPr>
        <p:txBody>
          <a:bodyPr/>
          <a:lstStyle>
            <a:lvl1pPr marL="0" indent="0" algn="l">
              <a:buNone/>
              <a:defRPr sz="1900" b="1">
                <a:solidFill>
                  <a:schemeClr val="tx2"/>
                </a:solidFill>
              </a:defRPr>
            </a:lvl1pPr>
            <a:lvl2pPr marL="487970" indent="0" algn="ctr">
              <a:buNone/>
            </a:lvl2pPr>
            <a:lvl3pPr marL="975939" indent="0" algn="ctr">
              <a:buNone/>
            </a:lvl3pPr>
            <a:lvl4pPr marL="1463909" indent="0" algn="ctr">
              <a:buNone/>
            </a:lvl4pPr>
            <a:lvl5pPr marL="1951878" indent="0" algn="ctr">
              <a:buNone/>
            </a:lvl5pPr>
            <a:lvl6pPr marL="2439848" indent="0" algn="ctr">
              <a:buNone/>
            </a:lvl6pPr>
            <a:lvl7pPr marL="2927817" indent="0" algn="ctr">
              <a:buNone/>
            </a:lvl7pPr>
            <a:lvl8pPr marL="3415787" indent="0" algn="ctr">
              <a:buNone/>
            </a:lvl8pPr>
            <a:lvl9pPr marL="3903756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9010623" y="1249512"/>
            <a:ext cx="2460096" cy="438018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11.04.2018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8270810" y="4486021"/>
            <a:ext cx="3936154" cy="44152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438018" y="0"/>
            <a:ext cx="700828" cy="7380288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7594" tIns="48797" rIns="97594" bIns="48797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317691" y="0"/>
            <a:ext cx="120327" cy="7380288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7594" tIns="48797" rIns="97594" bIns="48797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1138846" y="0"/>
            <a:ext cx="209090" cy="7380288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7594" tIns="48797" rIns="97594" bIns="48797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312122" y="0"/>
            <a:ext cx="264742" cy="7380288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7594" tIns="48797" rIns="97594" bIns="48797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22259" y="0"/>
            <a:ext cx="0" cy="7380288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7594" tIns="48797" rIns="97594" bIns="48797" anchor="t" compatLnSpc="1"/>
          <a:lstStyle/>
          <a:p>
            <a:endParaRPr kumimoji="0" lang="en-US" dirty="0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1051243" y="0"/>
            <a:ext cx="0" cy="7380288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7594" tIns="48797" rIns="97594" bIns="48797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981932" y="0"/>
            <a:ext cx="0" cy="7380288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7594" tIns="48797" rIns="97594" bIns="48797" anchor="t" compatLnSpc="1"/>
          <a:lstStyle/>
          <a:p>
            <a:endParaRPr kumimoji="0" lang="en-US" dirty="0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985037" y="0"/>
            <a:ext cx="0" cy="7380288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7594" tIns="48797" rIns="97594" bIns="48797" anchor="t" compatLnSpc="1"/>
          <a:lstStyle/>
          <a:p>
            <a:endParaRPr kumimoji="0" lang="en-US" dirty="0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226450" y="0"/>
            <a:ext cx="0" cy="7380288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7594" tIns="48797" rIns="97594" bIns="48797" anchor="t" compatLnSpc="1"/>
          <a:lstStyle/>
          <a:p>
            <a:endParaRPr kumimoji="0" lang="en-US" dirty="0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10477770" y="0"/>
            <a:ext cx="0" cy="7380288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7594" tIns="48797" rIns="97594" bIns="48797" anchor="t" compatLnSpc="1"/>
          <a:lstStyle/>
          <a:p>
            <a:endParaRPr kumimoji="0" lang="en-US" dirty="0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401656" y="0"/>
            <a:ext cx="87604" cy="7380288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7594" tIns="48797" rIns="97594" bIns="48797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700828" y="3690144"/>
            <a:ext cx="1489260" cy="1394054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7594" tIns="48797" rIns="97594" bIns="48797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505622" y="5237392"/>
            <a:ext cx="737415" cy="690273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7594" tIns="48797" rIns="97594" bIns="48797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254363" y="5919546"/>
            <a:ext cx="157686" cy="147606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7594" tIns="48797" rIns="97594" bIns="48797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913261" y="6228963"/>
            <a:ext cx="315373" cy="295212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7594" tIns="48797" rIns="97594" bIns="48797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2190089" y="4838189"/>
            <a:ext cx="420497" cy="39361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7594" tIns="48797" rIns="97594" bIns="48797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523916" y="5304060"/>
            <a:ext cx="700828" cy="556937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621508" y="295557"/>
            <a:ext cx="1927278" cy="6297162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25621" y="295556"/>
            <a:ext cx="6920680" cy="6297162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525621" y="1722067"/>
            <a:ext cx="8585147" cy="5244925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11.04.2018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8106" y="3116122"/>
            <a:ext cx="7095887" cy="2209986"/>
          </a:xfrm>
        </p:spPr>
        <p:txBody>
          <a:bodyPr/>
          <a:lstStyle>
            <a:lvl1pPr algn="l">
              <a:buNone/>
              <a:defRPr sz="32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28106" y="5391710"/>
            <a:ext cx="7095887" cy="1476058"/>
          </a:xfrm>
        </p:spPr>
        <p:txBody>
          <a:bodyPr anchor="t"/>
          <a:lstStyle>
            <a:lvl1pPr marL="0" indent="0">
              <a:buNone/>
              <a:defRPr sz="1900" b="1">
                <a:solidFill>
                  <a:schemeClr val="tx2"/>
                </a:solidFill>
              </a:defRPr>
            </a:lvl1pPr>
            <a:lvl2pPr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9009054" y="1245568"/>
            <a:ext cx="2460096" cy="438018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11.04.2018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8271025" y="4482943"/>
            <a:ext cx="3936154" cy="44152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438018" y="0"/>
            <a:ext cx="700828" cy="7380288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7594" tIns="48797" rIns="97594" bIns="48797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17691" y="0"/>
            <a:ext cx="120327" cy="7380288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7594" tIns="48797" rIns="97594" bIns="48797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138846" y="0"/>
            <a:ext cx="209090" cy="7380288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7594" tIns="48797" rIns="97594" bIns="48797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312122" y="0"/>
            <a:ext cx="264742" cy="7380288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7594" tIns="48797" rIns="97594" bIns="48797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22259" y="0"/>
            <a:ext cx="0" cy="7380288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7594" tIns="48797" rIns="97594" bIns="48797" anchor="t" compatLnSpc="1"/>
          <a:lstStyle/>
          <a:p>
            <a:endParaRPr kumimoji="0" lang="en-US" dirty="0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051243" y="0"/>
            <a:ext cx="0" cy="7380288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7594" tIns="48797" rIns="97594" bIns="48797" anchor="t" compatLnSpc="1"/>
          <a:lstStyle/>
          <a:p>
            <a:endParaRPr kumimoji="0" lang="en-US" dirty="0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981932" y="0"/>
            <a:ext cx="0" cy="7380288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7594" tIns="48797" rIns="97594" bIns="48797" anchor="t" compatLnSpc="1"/>
          <a:lstStyle/>
          <a:p>
            <a:endParaRPr kumimoji="0" lang="en-US" dirty="0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985037" y="0"/>
            <a:ext cx="0" cy="7380288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7594" tIns="48797" rIns="97594" bIns="48797" anchor="t" compatLnSpc="1"/>
          <a:lstStyle/>
          <a:p>
            <a:endParaRPr kumimoji="0" lang="en-US" dirty="0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226450" y="0"/>
            <a:ext cx="0" cy="7380288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7594" tIns="48797" rIns="97594" bIns="48797" anchor="t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401656" y="0"/>
            <a:ext cx="87604" cy="7380288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7594" tIns="48797" rIns="97594" bIns="48797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700828" y="3690144"/>
            <a:ext cx="1489260" cy="1394054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7594" tIns="48797" rIns="97594" bIns="48797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522950" y="5237392"/>
            <a:ext cx="737415" cy="690273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7594" tIns="48797" rIns="97594" bIns="48797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254363" y="5919546"/>
            <a:ext cx="157686" cy="147606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7594" tIns="48797" rIns="97594" bIns="48797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913261" y="6232243"/>
            <a:ext cx="315373" cy="295212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7594" tIns="48797" rIns="97594" bIns="48797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2160244" y="4821065"/>
            <a:ext cx="420497" cy="39361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7594" tIns="48797" rIns="97594" bIns="48797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10459477" y="0"/>
            <a:ext cx="0" cy="7380288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7594" tIns="48797" rIns="97594" bIns="48797" anchor="t" compatLnSpc="1"/>
          <a:lstStyle/>
          <a:p>
            <a:endParaRPr kumimoji="0"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541243" y="5304060"/>
            <a:ext cx="700828" cy="556937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525621" y="1722067"/>
            <a:ext cx="4204970" cy="4920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09302" y="1722067"/>
            <a:ext cx="4204970" cy="4920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5621" y="293845"/>
            <a:ext cx="8672751" cy="1230048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525621" y="2542099"/>
            <a:ext cx="4204970" cy="4182163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5026253" y="2542099"/>
            <a:ext cx="4204970" cy="4182163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525621" y="1689266"/>
            <a:ext cx="4204970" cy="70850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1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993402" y="1689266"/>
            <a:ext cx="4204970" cy="70850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1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11.04.2018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0074407" y="0"/>
            <a:ext cx="0" cy="7380288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7594" tIns="48797" rIns="97594" bIns="48797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4108311" y="3427334"/>
            <a:ext cx="6789865" cy="525621"/>
          </a:xfrm>
        </p:spPr>
        <p:txBody>
          <a:bodyPr anchor="b"/>
          <a:lstStyle>
            <a:lvl1pPr algn="l">
              <a:buNone/>
              <a:defRPr sz="21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7831757" y="295212"/>
            <a:ext cx="1755575" cy="5363009"/>
          </a:xfrm>
        </p:spPr>
        <p:txBody>
          <a:bodyPr/>
          <a:lstStyle>
            <a:lvl1pPr marL="0" indent="0">
              <a:spcBef>
                <a:spcPts val="427"/>
              </a:spcBef>
              <a:spcAft>
                <a:spcPts val="1067"/>
              </a:spcAft>
              <a:buNone/>
              <a:defRPr sz="1300"/>
            </a:lvl1pPr>
            <a:lvl2pPr>
              <a:buNone/>
              <a:defRPr sz="1300"/>
            </a:lvl2pPr>
            <a:lvl3pPr>
              <a:buNone/>
              <a:defRPr sz="1100"/>
            </a:lvl3pPr>
            <a:lvl4pPr>
              <a:buNone/>
              <a:defRPr sz="1000"/>
            </a:lvl4pPr>
            <a:lvl5pPr>
              <a:buNone/>
              <a:defRPr sz="10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7183490" y="0"/>
            <a:ext cx="0" cy="7380288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7594" tIns="48797" rIns="97594" bIns="48797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7118991" y="0"/>
            <a:ext cx="0" cy="7380288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7594" tIns="48797" rIns="97594" bIns="48797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337218" y="0"/>
            <a:ext cx="0" cy="7380288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7594" tIns="48797" rIns="97594" bIns="48797" anchor="t" compatLnSpc="1"/>
          <a:lstStyle/>
          <a:p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0162011" y="0"/>
            <a:ext cx="350414" cy="7380288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7594" tIns="48797" rIns="97594" bIns="48797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249614" y="0"/>
            <a:ext cx="0" cy="7380288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7594" tIns="48797" rIns="97594" bIns="48797" anchor="t" compatLnSpc="1"/>
          <a:lstStyle/>
          <a:p>
            <a:endParaRPr kumimoji="0" lang="en-US" dirty="0"/>
          </a:p>
        </p:txBody>
      </p:sp>
      <p:sp>
        <p:nvSpPr>
          <p:cNvPr id="14" name="Овал 13"/>
          <p:cNvSpPr/>
          <p:nvPr/>
        </p:nvSpPr>
        <p:spPr>
          <a:xfrm>
            <a:off x="9377083" y="6150240"/>
            <a:ext cx="630746" cy="590423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7594" tIns="48797" rIns="97594" bIns="48797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50414" y="295211"/>
            <a:ext cx="6482662" cy="6809546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11.04.2018</a:t>
            </a:fld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0074407" y="0"/>
            <a:ext cx="0" cy="7380288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7594" tIns="48797" rIns="97594" bIns="48797" anchor="t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9377083" y="6150240"/>
            <a:ext cx="630746" cy="590423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7594" tIns="48797" rIns="97594" bIns="48797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4083344" y="3427334"/>
            <a:ext cx="6789865" cy="525621"/>
          </a:xfrm>
        </p:spPr>
        <p:txBody>
          <a:bodyPr anchor="b"/>
          <a:lstStyle>
            <a:lvl1pPr algn="l">
              <a:buNone/>
              <a:defRPr sz="21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7095887" cy="7380288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4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778319" y="284961"/>
            <a:ext cx="1752071" cy="5333488"/>
          </a:xfrm>
        </p:spPr>
        <p:txBody>
          <a:bodyPr rot="0" spcFirstLastPara="0" vertOverflow="overflow" horzOverflow="overflow" vert="horz" wrap="square" lIns="97594" tIns="48797" rIns="97594" bIns="48797" numCol="1" spcCol="292782" rtlCol="0" fromWordArt="0" anchor="t" anchorCtr="0" forceAA="0" compatLnSpc="1">
            <a:normAutofit/>
          </a:bodyPr>
          <a:lstStyle>
            <a:lvl1pPr marL="0" indent="0">
              <a:spcBef>
                <a:spcPts val="107"/>
              </a:spcBef>
              <a:spcAft>
                <a:spcPts val="427"/>
              </a:spcAft>
              <a:buFontTx/>
              <a:buNone/>
              <a:defRPr sz="13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0337218" y="0"/>
            <a:ext cx="0" cy="7380288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7594" tIns="48797" rIns="97594" bIns="48797" anchor="t" compatLnSpc="1"/>
          <a:lstStyle/>
          <a:p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0162011" y="0"/>
            <a:ext cx="350414" cy="7380288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7594" tIns="48797" rIns="97594" bIns="48797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0249614" y="0"/>
            <a:ext cx="0" cy="7380288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7594" tIns="48797" rIns="97594" bIns="48797" anchor="t" compatLnSpc="1"/>
          <a:lstStyle/>
          <a:p>
            <a:endParaRPr kumimoji="0" lang="en-US" dirty="0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7183490" y="0"/>
            <a:ext cx="0" cy="7380288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7594" tIns="48797" rIns="97594" bIns="48797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7118991" y="0"/>
            <a:ext cx="0" cy="7380288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7594" tIns="48797" rIns="97594" bIns="48797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11.04.2018</a:t>
            </a:fld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0074407" y="0"/>
            <a:ext cx="0" cy="7380288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7594" tIns="48797" rIns="97594" bIns="48797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525621" y="295554"/>
            <a:ext cx="8585147" cy="1230048"/>
          </a:xfrm>
          <a:prstGeom prst="rect">
            <a:avLst/>
          </a:prstGeom>
        </p:spPr>
        <p:txBody>
          <a:bodyPr vert="horz" lIns="97594" tIns="48797" rIns="97594" bIns="48797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525621" y="1722067"/>
            <a:ext cx="8585147" cy="5244925"/>
          </a:xfrm>
          <a:prstGeom prst="rect">
            <a:avLst/>
          </a:prstGeom>
        </p:spPr>
        <p:txBody>
          <a:bodyPr vert="horz" lIns="97594" tIns="48797" rIns="97594" bIns="48797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8799238" y="1150129"/>
            <a:ext cx="2164884" cy="441522"/>
          </a:xfrm>
          <a:prstGeom prst="rect">
            <a:avLst/>
          </a:prstGeom>
        </p:spPr>
        <p:txBody>
          <a:bodyPr vert="horz" lIns="97594" tIns="48797" rIns="97594" bIns="48797" anchor="ctr" anchorCtr="0"/>
          <a:lstStyle>
            <a:lvl1pPr algn="r" eaLnBrk="1" latinLnBrk="0" hangingPunct="1">
              <a:defRPr kumimoji="0" sz="13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11.04.2018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8153895" y="4008418"/>
            <a:ext cx="3444134" cy="420497"/>
          </a:xfrm>
          <a:prstGeom prst="rect">
            <a:avLst/>
          </a:prstGeom>
        </p:spPr>
        <p:txBody>
          <a:bodyPr vert="horz" lIns="97594" tIns="48797" rIns="97594" bIns="48797" anchor="ctr" anchorCtr="0"/>
          <a:lstStyle>
            <a:lvl1pPr algn="l" eaLnBrk="1" latinLnBrk="0" hangingPunct="1">
              <a:defRPr kumimoji="0" sz="13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87604" y="0"/>
            <a:ext cx="0" cy="7380288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7594" tIns="48797" rIns="97594" bIns="48797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0337218" y="0"/>
            <a:ext cx="0" cy="7380288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7594" tIns="48797" rIns="97594" bIns="48797" anchor="t" compatLnSpc="1"/>
          <a:lstStyle/>
          <a:p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10162011" y="0"/>
            <a:ext cx="350414" cy="7380288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7594" tIns="48797" rIns="97594" bIns="48797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249614" y="0"/>
            <a:ext cx="0" cy="7380288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7594" tIns="48797" rIns="97594" bIns="48797" anchor="t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9377083" y="6150240"/>
            <a:ext cx="630746" cy="590423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7594" tIns="48797" rIns="97594" bIns="48797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9345546" y="6170741"/>
            <a:ext cx="700828" cy="560902"/>
          </a:xfrm>
          <a:prstGeom prst="rect">
            <a:avLst/>
          </a:prstGeom>
        </p:spPr>
        <p:txBody>
          <a:bodyPr vert="horz" lIns="97594" tIns="48797" rIns="97594" bIns="48797" anchor="ctr"/>
          <a:lstStyle>
            <a:lvl1pPr algn="ctr" eaLnBrk="1" latinLnBrk="0" hangingPunct="1">
              <a:defRPr kumimoji="0" sz="15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92782" indent="-292782" algn="l" rtl="0" eaLnBrk="1" latinLnBrk="0" hangingPunct="1">
        <a:spcBef>
          <a:spcPts val="640"/>
        </a:spcBef>
        <a:buClr>
          <a:schemeClr val="accent1"/>
        </a:buClr>
        <a:buSzPct val="70000"/>
        <a:buFont typeface="Wingdings"/>
        <a:buChar char="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83157" indent="-292782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75939" indent="-195188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268721" indent="-195188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61503" indent="-195188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1854284" indent="-195188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700" kern="1200">
          <a:solidFill>
            <a:schemeClr val="tx2"/>
          </a:solidFill>
          <a:latin typeface="+mn-lt"/>
          <a:ea typeface="+mn-ea"/>
          <a:cs typeface="+mn-cs"/>
        </a:defRPr>
      </a:lvl6pPr>
      <a:lvl7pPr marL="2147066" indent="-195188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5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439848" indent="-195188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5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732630" indent="-195188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5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8797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7593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4639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95187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43984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92781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41578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90375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29739" y="449784"/>
            <a:ext cx="8984852" cy="1800200"/>
          </a:xfrm>
        </p:spPr>
        <p:txBody>
          <a:bodyPr>
            <a:noAutofit/>
          </a:bodyPr>
          <a:lstStyle/>
          <a:p>
            <a:pPr algn="r"/>
            <a:r>
              <a:rPr lang="ru-RU" sz="5800" dirty="0" smtClean="0">
                <a:solidFill>
                  <a:srgbClr val="7030A0"/>
                </a:solidFill>
                <a:latin typeface="Monotype Corsiva" pitchFamily="66" charset="0"/>
              </a:rPr>
              <a:t/>
            </a:r>
            <a:br>
              <a:rPr lang="ru-RU" sz="5800" dirty="0" smtClean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5800" dirty="0" smtClean="0">
                <a:solidFill>
                  <a:srgbClr val="7030A0"/>
                </a:solidFill>
                <a:latin typeface="Monotype Corsiva" pitchFamily="66" charset="0"/>
              </a:rPr>
              <a:t>МКДУ «Дворец  культуры»</a:t>
            </a:r>
            <a:endParaRPr lang="ru-RU" sz="5800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9566" y="1907829"/>
            <a:ext cx="5831152" cy="1768206"/>
          </a:xfrm>
        </p:spPr>
        <p:txBody>
          <a:bodyPr>
            <a:noAutofit/>
          </a:bodyPr>
          <a:lstStyle/>
          <a:p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Твори, </a:t>
            </a:r>
          </a:p>
          <a:p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выдумывай,</a:t>
            </a:r>
          </a:p>
          <a:p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используй свой талант…</a:t>
            </a:r>
            <a:endParaRPr lang="ru-RU" sz="2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Рисунок 3" descr="ima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03844" y="3536387"/>
            <a:ext cx="5232434" cy="3690144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84729" y="691881"/>
            <a:ext cx="4270703" cy="199884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Народный цирковой коллектив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277203" y="3737643"/>
            <a:ext cx="5771463" cy="36426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64365" y="153731"/>
            <a:ext cx="5841961" cy="36132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289161" y="3690144"/>
            <a:ext cx="3973641" cy="3330201"/>
          </a:xfrm>
          <a:prstGeom prst="rect">
            <a:avLst/>
          </a:prstGeom>
          <a:noFill/>
        </p:spPr>
        <p:txBody>
          <a:bodyPr wrap="square" lIns="97594" tIns="48797" rIns="97594" bIns="48797" rtlCol="0">
            <a:spAutoFit/>
          </a:bodyPr>
          <a:lstStyle/>
          <a:p>
            <a:pPr algn="just"/>
            <a:endParaRPr lang="ru-RU" sz="1500" dirty="0" smtClean="0"/>
          </a:p>
          <a:p>
            <a:pPr algn="just"/>
            <a:r>
              <a:rPr lang="ru-RU" sz="1500" dirty="0" smtClean="0"/>
              <a:t>      Создан в 1965 году. Первый руководитель- Попов Петр Львович. Лауреат областных, городских смотров цирковых коллективов, Дипломант показа ВДНХ 1979 года, Фестиваль цирковых коллективов, Красноярский край, дипломант (2003 г.), Лауреат и дипломант Областных фестивалей циркового искусства городов Братск, Ангарск, Иркутск (2000, 2004, 2005, 2006 гг.). Среди выпускников цирка заслуженный артист России СЕРГЕЙ ПРОСВИРИН</a:t>
            </a:r>
            <a:endParaRPr lang="ru-RU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7639" y="153731"/>
            <a:ext cx="8262134" cy="78072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Образцовый театральный коллектив «СКАЗКА»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719708" y="881832"/>
            <a:ext cx="8565758" cy="5328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410608" y="6221032"/>
            <a:ext cx="9198437" cy="794919"/>
          </a:xfrm>
          <a:prstGeom prst="rect">
            <a:avLst/>
          </a:prstGeom>
          <a:noFill/>
        </p:spPr>
        <p:txBody>
          <a:bodyPr wrap="square" lIns="97594" tIns="48797" rIns="97594" bIns="48797" rtlCol="0">
            <a:spAutoFit/>
          </a:bodyPr>
          <a:lstStyle/>
          <a:p>
            <a:pPr algn="just"/>
            <a:r>
              <a:rPr lang="ru-RU" sz="1500" dirty="0" smtClean="0"/>
              <a:t>     Руководитель Медведева Анна Александровна. Занимается более 40 человек, возрастом от 8 до 24 лет. Лауреат и дипломант многочисленных международных, областных и городских театральных фестивалей городов Ангарск и Иркутск (2000 – 2007 гг.)</a:t>
            </a:r>
            <a:endParaRPr lang="ru-RU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8479" y="538124"/>
            <a:ext cx="4599218" cy="138381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Народный детский хоровой коллектив «РОВЕСНИК»</a:t>
            </a:r>
            <a:br>
              <a:rPr lang="ru-RU" b="1" dirty="0" smtClean="0">
                <a:solidFill>
                  <a:schemeClr val="tx1"/>
                </a:solidFill>
              </a:rPr>
            </a:br>
            <a:endParaRPr lang="ru-RU" sz="19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034905" y="203007"/>
            <a:ext cx="5056150" cy="33707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14345" y="3535161"/>
            <a:ext cx="5830135" cy="364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6020374" y="3612652"/>
            <a:ext cx="4050058" cy="3083980"/>
          </a:xfrm>
          <a:prstGeom prst="rect">
            <a:avLst/>
          </a:prstGeom>
          <a:noFill/>
        </p:spPr>
        <p:txBody>
          <a:bodyPr wrap="square" lIns="97594" tIns="48797" rIns="97594" bIns="48797" rtlCol="0">
            <a:spAutoFit/>
          </a:bodyPr>
          <a:lstStyle/>
          <a:p>
            <a:pPr algn="just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-Лауреат конкурса детских хоровых коллективов в г. Иркутске (1995 г.)</a:t>
            </a:r>
          </a:p>
          <a:p>
            <a:pPr algn="just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-Дипломант ежегодных городских фестивалей</a:t>
            </a:r>
          </a:p>
          <a:p>
            <a:pPr algn="just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-Лауреат фестиваля «Салют Победы!» в г. Черемхово (2000 г.)</a:t>
            </a:r>
          </a:p>
          <a:p>
            <a:pPr algn="just">
              <a:buFontTx/>
              <a:buChar char="-"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Областной фестиваль- Конкурс исполнителей эстрадной песни «Золотой микрофон» лауреат </a:t>
            </a:r>
            <a:r>
              <a:rPr lang="en-US" sz="1500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sz="1500" dirty="0" smtClean="0">
                <a:latin typeface="Times New Roman" pitchFamily="18" charset="0"/>
                <a:cs typeface="Times New Roman" pitchFamily="18" charset="0"/>
              </a:rPr>
              <a:t> III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степени (2005 г.)</a:t>
            </a:r>
          </a:p>
          <a:p>
            <a:pPr algn="just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-Всероссийский фестиваль «Москва-Байкальск-транзит», лауреат </a:t>
            </a:r>
            <a:r>
              <a:rPr lang="en-US" sz="1500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степени (2006 г.)</a:t>
            </a:r>
          </a:p>
          <a:p>
            <a:pPr algn="just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500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Всероссийский фестиваль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1300" dirty="0" smtClean="0">
                <a:latin typeface="Times New Roman" pitchFamily="18" charset="0"/>
                <a:cs typeface="Times New Roman" pitchFamily="18" charset="0"/>
              </a:rPr>
              <a:t>WORPSHOP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дипломант </a:t>
            </a:r>
            <a:r>
              <a:rPr lang="en-US" sz="1500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степени (2007 г.)  </a:t>
            </a:r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8479" y="1768182"/>
            <a:ext cx="4622069" cy="1026769"/>
          </a:xfrm>
          <a:prstGeom prst="rect">
            <a:avLst/>
          </a:prstGeom>
          <a:noFill/>
        </p:spPr>
        <p:txBody>
          <a:bodyPr wrap="square" lIns="97594" tIns="48797" rIns="97594" bIns="48797" rtlCol="0">
            <a:spAutoFit/>
          </a:bodyPr>
          <a:lstStyle/>
          <a:p>
            <a:pPr algn="just"/>
            <a:r>
              <a:rPr lang="ru-RU" sz="1500" dirty="0" smtClean="0"/>
              <a:t>     Берет свое начало в 1975 году, насчитывает более 45 человек, возрастом от 8 до 21 года.</a:t>
            </a:r>
          </a:p>
          <a:p>
            <a:pPr algn="just"/>
            <a:r>
              <a:rPr lang="ru-RU" sz="1500" dirty="0" smtClean="0"/>
              <a:t>Первый руководитель – Мазуренко Татьяна Александровна</a:t>
            </a:r>
            <a:endParaRPr lang="ru-RU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8147" y="999395"/>
            <a:ext cx="2956640" cy="176820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Народный вокальный ансамбль «АИСТ»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811807" y="3612652"/>
            <a:ext cx="5455909" cy="35364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46351" y="4382052"/>
            <a:ext cx="4551365" cy="2391482"/>
          </a:xfrm>
          <a:prstGeom prst="rect">
            <a:avLst/>
          </a:prstGeom>
          <a:noFill/>
        </p:spPr>
        <p:txBody>
          <a:bodyPr wrap="square" lIns="97594" tIns="48797" rIns="97594" bIns="48797" rtlCol="0">
            <a:spAutoFit/>
          </a:bodyPr>
          <a:lstStyle/>
          <a:p>
            <a:pPr algn="just"/>
            <a:r>
              <a:rPr lang="ru-RU" sz="1500" dirty="0" smtClean="0"/>
              <a:t>     Образовался в 1995 году. Руководит этим ансамблем Мазуренко Татьяна Александровна.</a:t>
            </a:r>
          </a:p>
          <a:p>
            <a:pPr algn="just"/>
            <a:r>
              <a:rPr lang="ru-RU" sz="1500" dirty="0" smtClean="0"/>
              <a:t>Международный фестиваль молодежной музыки в г. Байкальске, лауреат (2000 г.)</a:t>
            </a:r>
          </a:p>
          <a:p>
            <a:pPr algn="just"/>
            <a:r>
              <a:rPr lang="ru-RU" sz="1500" dirty="0" smtClean="0"/>
              <a:t>Областной фестиваль народного творчества «Салют Победы!», диплом за высокое вокальное исполнительское мастерство (2000 г.)</a:t>
            </a:r>
          </a:p>
          <a:p>
            <a:pPr algn="just"/>
            <a:endParaRPr lang="ru-RU" sz="1500" dirty="0" smtClean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167529" y="153731"/>
            <a:ext cx="5578150" cy="38639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4867" y="0"/>
            <a:ext cx="8864418" cy="910599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Народный коллектив бального танца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70854" y="922518"/>
            <a:ext cx="5160853" cy="35036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189012" y="3690144"/>
            <a:ext cx="5082319" cy="31894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5913245" y="1768181"/>
            <a:ext cx="4106444" cy="563067"/>
          </a:xfrm>
          <a:prstGeom prst="rect">
            <a:avLst/>
          </a:prstGeom>
          <a:noFill/>
        </p:spPr>
        <p:txBody>
          <a:bodyPr wrap="square" lIns="97594" tIns="48797" rIns="97594" bIns="48797" rtlCol="0">
            <a:spAutoFit/>
          </a:bodyPr>
          <a:lstStyle/>
          <a:p>
            <a:r>
              <a:rPr lang="ru-RU" sz="3000" b="1" dirty="0" smtClean="0"/>
              <a:t>«РОМАНТИКА»</a:t>
            </a:r>
            <a:endParaRPr lang="ru-RU" sz="3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46350" y="4920201"/>
            <a:ext cx="4927734" cy="1490473"/>
          </a:xfrm>
          <a:prstGeom prst="rect">
            <a:avLst/>
          </a:prstGeom>
          <a:noFill/>
        </p:spPr>
        <p:txBody>
          <a:bodyPr wrap="square" lIns="97594" tIns="48797" rIns="97594" bIns="48797" rtlCol="0">
            <a:spAutoFit/>
          </a:bodyPr>
          <a:lstStyle/>
          <a:p>
            <a:pPr algn="just"/>
            <a:r>
              <a:rPr lang="ru-RU" sz="1500" dirty="0" smtClean="0"/>
              <a:t>     С 1994 года радует своим творчеством, единственный в городе, коллектив бального танца «Романтика», руководят которым </a:t>
            </a:r>
            <a:r>
              <a:rPr lang="ru-RU" sz="1500" dirty="0" err="1" smtClean="0"/>
              <a:t>Миколайчук</a:t>
            </a:r>
            <a:r>
              <a:rPr lang="ru-RU" sz="1500" dirty="0" smtClean="0"/>
              <a:t> Алина Леонидовна и ее помощница </a:t>
            </a:r>
            <a:r>
              <a:rPr lang="ru-RU" sz="1500" dirty="0" err="1" smtClean="0"/>
              <a:t>Котоманова</a:t>
            </a:r>
            <a:r>
              <a:rPr lang="ru-RU" sz="1500" dirty="0" smtClean="0"/>
              <a:t> Ксения Викторовна. В коллективе занимается 50 человек в возрасте от 5 до 25 лет.</a:t>
            </a:r>
            <a:endParaRPr lang="ru-RU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65187" y="3656174"/>
            <a:ext cx="5254319" cy="3547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614991" y="153731"/>
            <a:ext cx="5478483" cy="36901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5502600" y="4228295"/>
            <a:ext cx="4517089" cy="2622315"/>
          </a:xfrm>
          <a:prstGeom prst="rect">
            <a:avLst/>
          </a:prstGeom>
          <a:noFill/>
        </p:spPr>
        <p:txBody>
          <a:bodyPr wrap="square" lIns="97594" tIns="48797" rIns="97594" bIns="48797" rtlCol="0">
            <a:spAutoFit/>
          </a:bodyPr>
          <a:lstStyle/>
          <a:p>
            <a:pPr algn="just"/>
            <a:r>
              <a:rPr lang="ru-RU" sz="1500" dirty="0" smtClean="0"/>
              <a:t>Областной фестиваль художественного творчества славянской культуры Сибири, лауреат (2001 г.)</a:t>
            </a:r>
          </a:p>
          <a:p>
            <a:pPr algn="just"/>
            <a:r>
              <a:rPr lang="ru-RU" sz="1500" dirty="0" smtClean="0"/>
              <a:t>Областной фестиваль «Мужское богатство», г. Ангарск, дипломант (2006 г.)</a:t>
            </a:r>
          </a:p>
          <a:p>
            <a:pPr algn="just"/>
            <a:r>
              <a:rPr lang="ru-RU" sz="1500" dirty="0" smtClean="0"/>
              <a:t>Городской фестиваль хореографических коллективов «</a:t>
            </a:r>
            <a:r>
              <a:rPr lang="ru-RU" sz="1500" dirty="0" err="1" smtClean="0"/>
              <a:t>Усольские</a:t>
            </a:r>
            <a:r>
              <a:rPr lang="ru-RU" sz="1500" dirty="0" smtClean="0"/>
              <a:t> узоры», дипломант (2006 г.)</a:t>
            </a:r>
          </a:p>
          <a:p>
            <a:pPr algn="just"/>
            <a:r>
              <a:rPr lang="ru-RU" sz="1500" dirty="0" smtClean="0"/>
              <a:t>Областной хореографический фестиваль «Байкальские узоры», (2006 г.)</a:t>
            </a:r>
          </a:p>
          <a:p>
            <a:pPr algn="just"/>
            <a:endParaRPr lang="ru-RU" sz="1500" dirty="0"/>
          </a:p>
        </p:txBody>
      </p:sp>
      <p:sp>
        <p:nvSpPr>
          <p:cNvPr id="9" name="TextBox 8"/>
          <p:cNvSpPr txBox="1"/>
          <p:nvPr/>
        </p:nvSpPr>
        <p:spPr>
          <a:xfrm>
            <a:off x="328479" y="1230032"/>
            <a:ext cx="4106444" cy="1483542"/>
          </a:xfrm>
          <a:prstGeom prst="rect">
            <a:avLst/>
          </a:prstGeom>
          <a:noFill/>
        </p:spPr>
        <p:txBody>
          <a:bodyPr wrap="square" lIns="97594" tIns="48797" rIns="97594" bIns="48797" rtlCol="0">
            <a:spAutoFit/>
          </a:bodyPr>
          <a:lstStyle/>
          <a:p>
            <a:pPr algn="ctr"/>
            <a:r>
              <a:rPr lang="ru-RU" sz="1500" dirty="0" smtClean="0"/>
              <a:t>2001 год - Присвоение коллективу звания «Народный»</a:t>
            </a:r>
          </a:p>
          <a:p>
            <a:pPr algn="ctr"/>
            <a:endParaRPr lang="ru-RU" sz="1500" dirty="0" smtClean="0"/>
          </a:p>
          <a:p>
            <a:pPr algn="just"/>
            <a:r>
              <a:rPr lang="ru-RU" sz="1500" dirty="0" smtClean="0"/>
              <a:t>     Коллектив активный участник городских, областных фестивалей и конкурсов.</a:t>
            </a:r>
            <a:endParaRPr lang="ru-RU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5510" y="0"/>
            <a:ext cx="7440845" cy="910599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Коллектив эстрадного танца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49297" y="1153152"/>
            <a:ext cx="5031345" cy="33826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180822" y="2229453"/>
            <a:ext cx="4959249" cy="3331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5338342" y="1153152"/>
            <a:ext cx="4434960" cy="596189"/>
          </a:xfrm>
          <a:prstGeom prst="rect">
            <a:avLst/>
          </a:prstGeom>
          <a:noFill/>
        </p:spPr>
        <p:txBody>
          <a:bodyPr wrap="square" lIns="97594" tIns="48797" rIns="97594" bIns="48797" rtlCol="0">
            <a:spAutoFit/>
          </a:bodyPr>
          <a:lstStyle/>
          <a:p>
            <a:r>
              <a:rPr lang="ru-RU" sz="3200" b="1" dirty="0" smtClean="0"/>
              <a:t>«ЭКСПРЕССИЯ»</a:t>
            </a:r>
            <a:endParaRPr lang="ru-RU" sz="3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89161" y="4465064"/>
            <a:ext cx="4927734" cy="1258621"/>
          </a:xfrm>
          <a:prstGeom prst="rect">
            <a:avLst/>
          </a:prstGeom>
          <a:noFill/>
        </p:spPr>
        <p:txBody>
          <a:bodyPr wrap="square" lIns="97594" tIns="48797" rIns="97594" bIns="48797" rtlCol="0">
            <a:spAutoFit/>
          </a:bodyPr>
          <a:lstStyle/>
          <a:p>
            <a:pPr algn="just"/>
            <a:r>
              <a:rPr lang="ru-RU" sz="1500" dirty="0" smtClean="0"/>
              <a:t>     Коллективу эстрадного танца 23 года, в коллективе занимаются 60 человек от 6 до 23 лет. Руководит коллективом хореограф </a:t>
            </a:r>
            <a:r>
              <a:rPr lang="ru-RU" sz="1500" dirty="0" err="1" smtClean="0"/>
              <a:t>Сабитова</a:t>
            </a:r>
            <a:r>
              <a:rPr lang="ru-RU" sz="1500" dirty="0" smtClean="0"/>
              <a:t> Елена Васильевна.</a:t>
            </a:r>
          </a:p>
          <a:p>
            <a:pPr algn="just"/>
            <a:endParaRPr lang="ru-RU" sz="1500" dirty="0"/>
          </a:p>
        </p:txBody>
      </p:sp>
      <p:sp>
        <p:nvSpPr>
          <p:cNvPr id="8" name="TextBox 7"/>
          <p:cNvSpPr txBox="1"/>
          <p:nvPr/>
        </p:nvSpPr>
        <p:spPr>
          <a:xfrm>
            <a:off x="289161" y="5472459"/>
            <a:ext cx="9704855" cy="1714374"/>
          </a:xfrm>
          <a:prstGeom prst="rect">
            <a:avLst/>
          </a:prstGeom>
          <a:noFill/>
        </p:spPr>
        <p:txBody>
          <a:bodyPr wrap="square" lIns="97594" tIns="48797" rIns="97594" bIns="48797" rtlCol="0">
            <a:spAutoFit/>
          </a:bodyPr>
          <a:lstStyle/>
          <a:p>
            <a:pPr algn="just"/>
            <a:r>
              <a:rPr lang="ru-RU" sz="1500" dirty="0" smtClean="0"/>
              <a:t>Лауреаты областного конкурса эстрадного танца, диплом </a:t>
            </a:r>
            <a:r>
              <a:rPr lang="en-US" sz="1500" dirty="0" smtClean="0"/>
              <a:t>I</a:t>
            </a:r>
            <a:r>
              <a:rPr lang="ru-RU" sz="1500" dirty="0" smtClean="0"/>
              <a:t> степени, (2000 г.)</a:t>
            </a:r>
          </a:p>
          <a:p>
            <a:pPr algn="just"/>
            <a:r>
              <a:rPr lang="ru-RU" sz="1500" dirty="0" smtClean="0"/>
              <a:t>Грамота комитета по культуре администрации Иркутской области за участие в празднике плясуна «Славяне», (2004 г.)</a:t>
            </a:r>
          </a:p>
          <a:p>
            <a:pPr algn="just"/>
            <a:r>
              <a:rPr lang="ru-RU" sz="1500" dirty="0" smtClean="0"/>
              <a:t>Грамота Областного центра народного творчества и досуга за участие в областном фестивале «Сибирское мужское богатство», (2006 г.)</a:t>
            </a:r>
          </a:p>
          <a:p>
            <a:pPr algn="just"/>
            <a:r>
              <a:rPr lang="en-US" sz="1500" dirty="0" smtClean="0"/>
              <a:t>XII</a:t>
            </a:r>
            <a:r>
              <a:rPr lang="ru-RU" sz="1500" dirty="0" smtClean="0"/>
              <a:t> Международный конкурс-фестиваль хореографических коллективов «Единство России», диплом </a:t>
            </a:r>
            <a:r>
              <a:rPr lang="en-US" sz="1500" dirty="0" smtClean="0"/>
              <a:t>II</a:t>
            </a:r>
            <a:r>
              <a:rPr lang="ru-RU" sz="1500" dirty="0" smtClean="0"/>
              <a:t> степени, (2006 г.).</a:t>
            </a:r>
            <a:endParaRPr lang="ru-RU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221" y="230610"/>
            <a:ext cx="9658325" cy="626989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Молодежные инструментальные ансамбли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50320" y="1036981"/>
            <a:ext cx="4837666" cy="3427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015805" y="3075116"/>
            <a:ext cx="5048650" cy="33057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5256213" y="1076274"/>
            <a:ext cx="4763476" cy="1945206"/>
          </a:xfrm>
          <a:prstGeom prst="rect">
            <a:avLst/>
          </a:prstGeom>
          <a:noFill/>
        </p:spPr>
        <p:txBody>
          <a:bodyPr wrap="square" lIns="97594" tIns="48797" rIns="97594" bIns="48797" rtlCol="0">
            <a:spAutoFit/>
          </a:bodyPr>
          <a:lstStyle/>
          <a:p>
            <a:pPr algn="just"/>
            <a:r>
              <a:rPr lang="ru-RU" sz="1500" dirty="0" smtClean="0"/>
              <a:t>     Большой популярностью у молодежи пользуются вокально-инструментальные ансамбли: «Торнадо», «Мысли», «Версия», «Глубокая пядь», «Салют», «</a:t>
            </a:r>
            <a:r>
              <a:rPr lang="ru-RU" sz="1500" dirty="0" err="1" smtClean="0"/>
              <a:t>Камелот</a:t>
            </a:r>
            <a:r>
              <a:rPr lang="ru-RU" sz="1500" dirty="0" smtClean="0"/>
              <a:t>», в которых занимаются подростки и молодежь от 14 до 25 лет.</a:t>
            </a:r>
          </a:p>
          <a:p>
            <a:pPr algn="just"/>
            <a:r>
              <a:rPr lang="ru-RU" sz="1500" dirty="0" smtClean="0"/>
              <a:t>Руководит молодежными ВИА </a:t>
            </a:r>
            <a:r>
              <a:rPr lang="ru-RU" sz="1500" dirty="0" err="1" smtClean="0"/>
              <a:t>Каверзин</a:t>
            </a:r>
            <a:r>
              <a:rPr lang="ru-RU" sz="1500" dirty="0" smtClean="0"/>
              <a:t> Александр </a:t>
            </a:r>
            <a:r>
              <a:rPr lang="ru-RU" sz="1500" dirty="0" err="1" smtClean="0"/>
              <a:t>Донатович</a:t>
            </a:r>
            <a:r>
              <a:rPr lang="ru-RU" sz="1500" dirty="0" smtClean="0"/>
              <a:t>.</a:t>
            </a:r>
            <a:endParaRPr lang="ru-RU" sz="1500" dirty="0"/>
          </a:p>
        </p:txBody>
      </p:sp>
      <p:sp>
        <p:nvSpPr>
          <p:cNvPr id="7" name="TextBox 6"/>
          <p:cNvSpPr txBox="1"/>
          <p:nvPr/>
        </p:nvSpPr>
        <p:spPr>
          <a:xfrm>
            <a:off x="246351" y="4382053"/>
            <a:ext cx="4857030" cy="2406871"/>
          </a:xfrm>
          <a:prstGeom prst="rect">
            <a:avLst/>
          </a:prstGeom>
          <a:noFill/>
        </p:spPr>
        <p:txBody>
          <a:bodyPr wrap="square" lIns="97594" tIns="48797" rIns="97594" bIns="48797" rtlCol="0">
            <a:spAutoFit/>
          </a:bodyPr>
          <a:lstStyle/>
          <a:p>
            <a:pPr algn="just"/>
            <a:r>
              <a:rPr lang="ru-RU" sz="1500" dirty="0" smtClean="0"/>
              <a:t>     В копилке наград коллектива есть победы на Областных фестивалях.</a:t>
            </a:r>
          </a:p>
          <a:p>
            <a:pPr algn="just"/>
            <a:r>
              <a:rPr lang="ru-RU" sz="1500" dirty="0" smtClean="0"/>
              <a:t>Участие в Международном фестивале молодежной музыки «Байкал-99».</a:t>
            </a:r>
          </a:p>
          <a:p>
            <a:pPr algn="just"/>
            <a:r>
              <a:rPr lang="ru-RU" sz="1500" dirty="0" smtClean="0"/>
              <a:t>Традиционный фестиваль Иркутского рока, группа «Версия»-грамота Иркутского общественного движения по культурному развитию молодежи, (2005 г.)</a:t>
            </a:r>
          </a:p>
          <a:p>
            <a:pPr algn="just"/>
            <a:endParaRPr lang="ru-RU" sz="1500" dirty="0" smtClean="0"/>
          </a:p>
          <a:p>
            <a:pPr algn="just"/>
            <a:endParaRPr lang="ru-RU" sz="15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246350" y="6304014"/>
            <a:ext cx="9444823" cy="791044"/>
          </a:xfrm>
          <a:prstGeom prst="rect">
            <a:avLst/>
          </a:prstGeom>
          <a:noFill/>
        </p:spPr>
        <p:txBody>
          <a:bodyPr wrap="square" lIns="97594" tIns="48797" rIns="97594" bIns="48797" rtlCol="0">
            <a:spAutoFit/>
          </a:bodyPr>
          <a:lstStyle/>
          <a:p>
            <a:pPr algn="just"/>
            <a:r>
              <a:rPr lang="ru-RU" sz="1500" dirty="0" smtClean="0"/>
              <a:t>Областной фестиваль «Рок Сибири», г. Иркутск, группа «Темная пядь»- грамота.</a:t>
            </a:r>
          </a:p>
          <a:p>
            <a:pPr algn="just"/>
            <a:r>
              <a:rPr lang="ru-RU" sz="1500" dirty="0" smtClean="0"/>
              <a:t>Благодарственное письмо Комитета по молодежной политике Иркутской области за вклад в профилактику наркомании и других социально негативных явлений среди молодежи.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737" y="307488"/>
            <a:ext cx="3695801" cy="2306356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Оркестр русских народных инструментов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69298" y="3843901"/>
            <a:ext cx="5410356" cy="3382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578062" y="203006"/>
            <a:ext cx="5483445" cy="38071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5561877" y="4387572"/>
            <a:ext cx="4508556" cy="2391482"/>
          </a:xfrm>
          <a:prstGeom prst="rect">
            <a:avLst/>
          </a:prstGeom>
          <a:noFill/>
        </p:spPr>
        <p:txBody>
          <a:bodyPr wrap="square" lIns="97594" tIns="48797" rIns="97594" bIns="48797" rtlCol="0">
            <a:spAutoFit/>
          </a:bodyPr>
          <a:lstStyle/>
          <a:p>
            <a:pPr algn="just"/>
            <a:r>
              <a:rPr lang="ru-RU" sz="1500" dirty="0" smtClean="0"/>
              <a:t>     Руководители - </a:t>
            </a:r>
            <a:r>
              <a:rPr lang="ru-RU" sz="1500" dirty="0" err="1" smtClean="0"/>
              <a:t>Просвирнина</a:t>
            </a:r>
            <a:r>
              <a:rPr lang="ru-RU" sz="1500" dirty="0" smtClean="0"/>
              <a:t> Галина Ивановна и </a:t>
            </a:r>
            <a:r>
              <a:rPr lang="ru-RU" sz="1500" dirty="0" err="1" smtClean="0"/>
              <a:t>Гузина</a:t>
            </a:r>
            <a:r>
              <a:rPr lang="ru-RU" sz="1500" dirty="0" smtClean="0"/>
              <a:t> Татьяна Николаевна.</a:t>
            </a:r>
          </a:p>
          <a:p>
            <a:pPr algn="just"/>
            <a:r>
              <a:rPr lang="ru-RU" sz="1500" dirty="0" smtClean="0"/>
              <a:t>В 2000 году во Дворце Культуры был создан детский оркестр народных инструментов.</a:t>
            </a:r>
          </a:p>
          <a:p>
            <a:pPr algn="just"/>
            <a:r>
              <a:rPr lang="ru-RU" sz="1500" dirty="0" smtClean="0"/>
              <a:t>В оркестре занимается 13 человек в возрасте от 10 до 17 человек. В репертуаре 14 произведений. </a:t>
            </a:r>
          </a:p>
          <a:p>
            <a:pPr algn="just"/>
            <a:r>
              <a:rPr lang="ru-RU" sz="1500" dirty="0" smtClean="0"/>
              <a:t>Дипломант Областного фестиваля оркестров народных инструментов, (2002 г.).</a:t>
            </a:r>
          </a:p>
          <a:p>
            <a:pPr algn="just"/>
            <a:endParaRPr lang="ru-RU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4866" y="153731"/>
            <a:ext cx="9247680" cy="53812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Вокальный ансамбль «ЗВОНКИЙ ДЕНЬ»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83471" y="538124"/>
            <a:ext cx="8852710" cy="55542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365577" y="6014903"/>
            <a:ext cx="9855467" cy="1026769"/>
          </a:xfrm>
          <a:prstGeom prst="rect">
            <a:avLst/>
          </a:prstGeom>
          <a:noFill/>
        </p:spPr>
        <p:txBody>
          <a:bodyPr wrap="square" lIns="97594" tIns="48797" rIns="97594" bIns="48797" rtlCol="0">
            <a:spAutoFit/>
          </a:bodyPr>
          <a:lstStyle/>
          <a:p>
            <a:r>
              <a:rPr lang="ru-RU" sz="1500" dirty="0" smtClean="0"/>
              <a:t>     Радует своих поклонников уже 20 лет. Занимается 11 человек в возрасте от 13 до 20 лет. Руководитель Мазуренко Татьяна Александровна, концертмейстер Пархоменко Елена Петровна.  Лауреат областного смотра «Салют Победа» в г. Черемхово, (2000г.)</a:t>
            </a:r>
          </a:p>
          <a:p>
            <a:r>
              <a:rPr lang="en-US" sz="1500" dirty="0" smtClean="0"/>
              <a:t>III</a:t>
            </a:r>
            <a:r>
              <a:rPr lang="ru-RU" sz="1500" dirty="0" smtClean="0"/>
              <a:t> Всероссийский фестиваль»Москва-Байкальск-транзит», дипломант </a:t>
            </a:r>
            <a:r>
              <a:rPr lang="en-US" sz="1500" dirty="0" smtClean="0"/>
              <a:t>Ii</a:t>
            </a:r>
            <a:r>
              <a:rPr lang="ru-RU" sz="1500" dirty="0" smtClean="0"/>
              <a:t> степени, (2007 г.) </a:t>
            </a:r>
            <a:endParaRPr lang="ru-RU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19708" y="377776"/>
            <a:ext cx="8705663" cy="2186026"/>
          </a:xfrm>
          <a:prstGeom prst="rect">
            <a:avLst/>
          </a:prstGeom>
          <a:noFill/>
        </p:spPr>
        <p:txBody>
          <a:bodyPr wrap="square" lIns="97594" tIns="48797" rIns="97594" bIns="48797" rtlCol="0">
            <a:spAutoFit/>
          </a:bodyPr>
          <a:lstStyle/>
          <a:p>
            <a:pPr algn="just"/>
            <a:r>
              <a:rPr lang="ru-RU" dirty="0" smtClean="0"/>
              <a:t>Деятельность Дома культуры Химиков началась в 1936 году.</a:t>
            </a:r>
          </a:p>
          <a:p>
            <a:pPr algn="just"/>
            <a:r>
              <a:rPr lang="ru-RU" dirty="0" smtClean="0"/>
              <a:t>Первоначально клуб рабочих располагался в одноэтажном деревянном здании барачного типа. </a:t>
            </a:r>
          </a:p>
          <a:p>
            <a:pPr algn="just"/>
            <a:r>
              <a:rPr lang="ru-RU" dirty="0" smtClean="0"/>
              <a:t>Штат состоял всего из одного человека, который занимался агитационной работой, устраивал вечера танцев для работников химкомбината, а так же просмотр звукового кино.</a:t>
            </a:r>
          </a:p>
          <a:p>
            <a:endParaRPr lang="ru-RU" dirty="0"/>
          </a:p>
        </p:txBody>
      </p:sp>
      <p:pic>
        <p:nvPicPr>
          <p:cNvPr id="8" name="Рисунок 7" descr="IMG_20180118_1047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38890" y="2321992"/>
            <a:ext cx="8124445" cy="46127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5510" y="3536387"/>
            <a:ext cx="8585147" cy="2075712"/>
          </a:xfrm>
        </p:spPr>
        <p:txBody>
          <a:bodyPr>
            <a:noAutofit/>
          </a:bodyPr>
          <a:lstStyle/>
          <a:p>
            <a:pPr algn="ctr"/>
            <a:r>
              <a:rPr lang="ru-RU" sz="2100" dirty="0" smtClean="0">
                <a:solidFill>
                  <a:schemeClr val="tx1"/>
                </a:solidFill>
              </a:rPr>
              <a:t>Досуг, свободное время- это безграничные возможности общения людей. И в этом свете Дворец был и остается центром духовного развития человека в семье, в трудовых коллективах, на жилых микрорайонах.</a:t>
            </a:r>
            <a:endParaRPr lang="ru-RU" sz="21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1253" y="384368"/>
            <a:ext cx="9160618" cy="2782215"/>
          </a:xfrm>
          <a:prstGeom prst="rect">
            <a:avLst/>
          </a:prstGeom>
          <a:noFill/>
        </p:spPr>
        <p:txBody>
          <a:bodyPr wrap="square" lIns="97594" tIns="48797" rIns="97594" bIns="48797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Клубные формирования </a:t>
            </a:r>
          </a:p>
          <a:p>
            <a:pPr algn="ctr"/>
            <a:r>
              <a:rPr lang="ru-RU" sz="5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Дворца культуры</a:t>
            </a:r>
            <a:endParaRPr lang="ru-RU" sz="5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78283" y="0"/>
            <a:ext cx="6980956" cy="563067"/>
          </a:xfrm>
          <a:prstGeom prst="rect">
            <a:avLst/>
          </a:prstGeom>
          <a:noFill/>
        </p:spPr>
        <p:txBody>
          <a:bodyPr wrap="square" lIns="97594" tIns="48797" rIns="97594" bIns="48797" rtlCol="0">
            <a:spAutoFit/>
          </a:bodyPr>
          <a:lstStyle/>
          <a:p>
            <a:pPr algn="ctr"/>
            <a:r>
              <a:rPr lang="ru-RU" sz="3000" dirty="0" smtClean="0"/>
              <a:t>Молодежный клуб «ДОСУГ»</a:t>
            </a:r>
            <a:endParaRPr lang="ru-RU" sz="3000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059700" y="512975"/>
            <a:ext cx="7934527" cy="52011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365577" y="5704935"/>
            <a:ext cx="9691210" cy="1483542"/>
          </a:xfrm>
          <a:prstGeom prst="rect">
            <a:avLst/>
          </a:prstGeom>
          <a:noFill/>
        </p:spPr>
        <p:txBody>
          <a:bodyPr wrap="square" lIns="97594" tIns="48797" rIns="97594" bIns="48797" rtlCol="0">
            <a:spAutoFit/>
          </a:bodyPr>
          <a:lstStyle/>
          <a:p>
            <a:pPr algn="ctr"/>
            <a:r>
              <a:rPr lang="ru-RU" sz="1500" dirty="0" smtClean="0"/>
              <a:t>Заседание совета молодежного клуба «ДОСУГ»</a:t>
            </a:r>
          </a:p>
          <a:p>
            <a:pPr algn="just"/>
            <a:r>
              <a:rPr lang="ru-RU" sz="1500" dirty="0" smtClean="0"/>
              <a:t>     Одним из ведущих направлений работы Дворца культуры является раздел по работе с молодежью.  Актив клуба является постоянным участником молодежных акций против наркомании. Неожиданная фантазия и творчество студенческих капустников, интересные находки в тематических и конкурсных программах, посвященных Всемирному Дню студентов, День святого Валентина, дню посвящения в студенты и др.</a:t>
            </a:r>
            <a:endParaRPr lang="ru-RU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66858" y="768760"/>
            <a:ext cx="4270703" cy="1703262"/>
          </a:xfrm>
        </p:spPr>
        <p:txBody>
          <a:bodyPr>
            <a:normAutofit/>
          </a:bodyPr>
          <a:lstStyle/>
          <a:p>
            <a:pPr algn="ctr"/>
            <a:r>
              <a:rPr lang="ru-RU" sz="1900" b="1" dirty="0" smtClean="0">
                <a:solidFill>
                  <a:schemeClr val="tx1"/>
                </a:solidFill>
              </a:rPr>
              <a:t>Традиционными для молодежи и любимыми программами стали встречи клуба </a:t>
            </a:r>
            <a:r>
              <a:rPr lang="ru-RU" sz="1900" dirty="0" smtClean="0">
                <a:solidFill>
                  <a:schemeClr val="tx1"/>
                </a:solidFill>
              </a:rPr>
              <a:t>КВН</a:t>
            </a:r>
            <a:endParaRPr lang="ru-RU" sz="1900" dirty="0">
              <a:solidFill>
                <a:schemeClr val="tx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28910" y="203007"/>
            <a:ext cx="5416496" cy="32801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145417" y="3459508"/>
            <a:ext cx="5961043" cy="36901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3381" y="0"/>
            <a:ext cx="8459276" cy="768777"/>
          </a:xfrm>
        </p:spPr>
        <p:txBody>
          <a:bodyPr>
            <a:normAutofit/>
          </a:bodyPr>
          <a:lstStyle/>
          <a:p>
            <a:r>
              <a:rPr lang="ru-RU" sz="2600" b="1" dirty="0" smtClean="0">
                <a:solidFill>
                  <a:schemeClr val="tx1"/>
                </a:solidFill>
              </a:rPr>
              <a:t>Шоу-программа клуба «Досуг» - «Мисс-99»</a:t>
            </a:r>
            <a:endParaRPr lang="ru-RU" sz="2600" b="1" dirty="0">
              <a:solidFill>
                <a:schemeClr val="tx1"/>
              </a:solidFill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935732" y="665808"/>
            <a:ext cx="8182954" cy="5688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492737" y="6380893"/>
            <a:ext cx="9362694" cy="563067"/>
          </a:xfrm>
          <a:prstGeom prst="rect">
            <a:avLst/>
          </a:prstGeom>
          <a:noFill/>
        </p:spPr>
        <p:txBody>
          <a:bodyPr wrap="square" lIns="97594" tIns="48797" rIns="97594" bIns="48797" rtlCol="0">
            <a:spAutoFit/>
          </a:bodyPr>
          <a:lstStyle/>
          <a:p>
            <a:pPr algn="just"/>
            <a:r>
              <a:rPr lang="ru-RU" sz="1500" dirty="0" smtClean="0"/>
              <a:t>     Создание для молодежи досуговой площадки – дело очень непростое, но организаторы стараются справляться, и на шоу-программы приходят по 600-700 человек со всего города.</a:t>
            </a:r>
            <a:endParaRPr lang="ru-RU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736" y="230610"/>
            <a:ext cx="8585147" cy="75684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Женский клуб «Сибирячка»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223764" y="881832"/>
            <a:ext cx="7581699" cy="3960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410608" y="4852524"/>
            <a:ext cx="9398736" cy="2453038"/>
          </a:xfrm>
          <a:prstGeom prst="rect">
            <a:avLst/>
          </a:prstGeom>
          <a:noFill/>
        </p:spPr>
        <p:txBody>
          <a:bodyPr wrap="square" lIns="97594" tIns="48797" rIns="97594" bIns="48797" rtlCol="0">
            <a:spAutoFit/>
          </a:bodyPr>
          <a:lstStyle/>
          <a:p>
            <a:pPr algn="ctr"/>
            <a:r>
              <a:rPr lang="ru-RU" dirty="0" smtClean="0"/>
              <a:t>Заседание «Женского клуба»</a:t>
            </a:r>
          </a:p>
          <a:p>
            <a:pPr algn="just"/>
            <a:r>
              <a:rPr lang="ru-RU" sz="1500" dirty="0" smtClean="0"/>
              <a:t>     На протяжении многих лет во Дворце работает женский клуб «Сибиряка», который принимает активное участие в общественной жизни города и Дворца культуры, в проведении тематических вечеров, конкурсов и организации различных выставок. </a:t>
            </a:r>
          </a:p>
          <a:p>
            <a:pPr algn="just"/>
            <a:r>
              <a:rPr lang="ru-RU" sz="1500" dirty="0" smtClean="0"/>
              <a:t>В 2002 году было проведено торжественное праздненство «Счастье на двоих», в программе которого состоялась одновременная регистрация 6 пар молодоженов, звучал гимн России и МЭР города вручил молодоженам ценные подарки. Стало доброй традицией проводить праздники, посвященные женщине и семье, торжественные свадебные обряды, конкурсы на лучшую семью города и др.</a:t>
            </a:r>
          </a:p>
          <a:p>
            <a:pPr algn="just"/>
            <a:endParaRPr lang="ru-RU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8928" y="6073379"/>
            <a:ext cx="7227343" cy="538141"/>
          </a:xfrm>
        </p:spPr>
        <p:txBody>
          <a:bodyPr>
            <a:normAutofit/>
          </a:bodyPr>
          <a:lstStyle/>
          <a:p>
            <a:r>
              <a:rPr lang="ru-RU" sz="2600" dirty="0" smtClean="0">
                <a:solidFill>
                  <a:schemeClr val="tx1"/>
                </a:solidFill>
              </a:rPr>
              <a:t>Праздник «Хлеб всему голова»</a:t>
            </a:r>
            <a:endParaRPr lang="ru-RU" sz="2600" dirty="0">
              <a:solidFill>
                <a:schemeClr val="tx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007740" y="521792"/>
            <a:ext cx="8351184" cy="53706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6906" y="0"/>
            <a:ext cx="8585147" cy="76880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Творческий клуб «Подружка»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472236" y="737816"/>
            <a:ext cx="3528392" cy="4392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863724" y="737816"/>
            <a:ext cx="3816424" cy="4392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824074" y="5162491"/>
            <a:ext cx="8295019" cy="1954175"/>
          </a:xfrm>
          <a:prstGeom prst="rect">
            <a:avLst/>
          </a:prstGeom>
          <a:noFill/>
        </p:spPr>
        <p:txBody>
          <a:bodyPr wrap="square" lIns="97594" tIns="48797" rIns="97594" bIns="48797" rtlCol="0">
            <a:spAutoFit/>
          </a:bodyPr>
          <a:lstStyle/>
          <a:p>
            <a:pPr algn="just"/>
            <a:r>
              <a:rPr lang="ru-RU" sz="1500" dirty="0" smtClean="0"/>
              <a:t>     Стараясь идти в ногу со временем, учитывая пожелания молодежи, который год уже проводится конкурс для старшеклассниц «Модель века». Клуб «Подружка», проводя это мероприятие, придерживается слов Чехова «В человеке все должно быть прекрасно: и душа, и одежда, и лицо, и мысли». </a:t>
            </a:r>
          </a:p>
          <a:p>
            <a:pPr algn="just"/>
            <a:r>
              <a:rPr lang="ru-RU" sz="1500" dirty="0" smtClean="0"/>
              <a:t>     Культработники Дворца приобщают детей к миру прекрасного, но не выпускают из вида и культуру быта, человеческих отношений, выработку высокого вкуса и неприятия пошлости, воспитания культуры поведения и </a:t>
            </a:r>
            <a:r>
              <a:rPr lang="ru-RU" sz="1500" dirty="0" err="1" smtClean="0"/>
              <a:t>эстетизации</a:t>
            </a:r>
            <a:r>
              <a:rPr lang="ru-RU" sz="1500" dirty="0" smtClean="0"/>
              <a:t> среды, потребности строить жизнь по законам красоты и гармонии.</a:t>
            </a:r>
            <a:endParaRPr lang="ru-RU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09549" y="-19988446"/>
            <a:ext cx="3600110" cy="4766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903381" y="307490"/>
            <a:ext cx="8489761" cy="2285390"/>
          </a:xfrm>
          <a:prstGeom prst="rect">
            <a:avLst/>
          </a:prstGeom>
          <a:noFill/>
        </p:spPr>
        <p:txBody>
          <a:bodyPr wrap="square" lIns="97594" tIns="48797" rIns="97594" bIns="48797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7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Театрализованные праздники</a:t>
            </a:r>
          </a:p>
          <a:p>
            <a:pPr algn="ctr"/>
            <a:r>
              <a:rPr lang="ru-RU" sz="47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 массовые мероприятия</a:t>
            </a:r>
            <a:endParaRPr lang="ru-RU" sz="47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 cstate="print"/>
          <a:srcRect l="12704" t="29833"/>
          <a:stretch>
            <a:fillRect/>
          </a:stretch>
        </p:blipFill>
        <p:spPr bwMode="auto">
          <a:xfrm>
            <a:off x="5913244" y="14839226"/>
            <a:ext cx="8575761" cy="9126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Рисунок 12"/>
          <p:cNvPicPr/>
          <p:nvPr/>
        </p:nvPicPr>
        <p:blipFill>
          <a:blip r:embed="rId5" cstate="print"/>
          <a:stretch>
            <a:fillRect/>
          </a:stretch>
        </p:blipFill>
        <p:spPr bwMode="auto">
          <a:xfrm>
            <a:off x="1583804" y="2682032"/>
            <a:ext cx="7128792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935732" y="1385888"/>
            <a:ext cx="8136903" cy="52195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441994" y="357991"/>
            <a:ext cx="9526951" cy="1026769"/>
          </a:xfrm>
          <a:prstGeom prst="rect">
            <a:avLst/>
          </a:prstGeom>
          <a:noFill/>
        </p:spPr>
        <p:txBody>
          <a:bodyPr wrap="square" lIns="97594" tIns="48797" rIns="97594" bIns="48797" rtlCol="0">
            <a:spAutoFit/>
          </a:bodyPr>
          <a:lstStyle/>
          <a:p>
            <a:pPr algn="just"/>
            <a:r>
              <a:rPr lang="ru-RU" sz="1500" dirty="0" smtClean="0"/>
              <a:t>         Совместно с управлением по делам культуры, молодежи и спорта, впервые была подготовлена и проведена на центральной Комсомольской площади встреча Нового 2000 года, где в фейерверке музыки и танца состоялось «</a:t>
            </a:r>
            <a:r>
              <a:rPr lang="ru-RU" sz="1500" dirty="0" err="1" smtClean="0"/>
              <a:t>Баб-яг-шоу</a:t>
            </a:r>
            <a:r>
              <a:rPr lang="ru-RU" sz="1500" dirty="0" smtClean="0"/>
              <a:t>», которое открыли 10 Дедов Морозов, а закрыл огромный Дракон, проползший через огромную толпу усольчан в праздничной кавалькаде вокруг елки. </a:t>
            </a:r>
            <a:endParaRPr lang="ru-RU" sz="1500" dirty="0"/>
          </a:p>
        </p:txBody>
      </p:sp>
      <p:sp>
        <p:nvSpPr>
          <p:cNvPr id="6" name="TextBox 5"/>
          <p:cNvSpPr txBox="1"/>
          <p:nvPr/>
        </p:nvSpPr>
        <p:spPr>
          <a:xfrm>
            <a:off x="747658" y="6634838"/>
            <a:ext cx="9362694" cy="331217"/>
          </a:xfrm>
          <a:prstGeom prst="rect">
            <a:avLst/>
          </a:prstGeom>
          <a:noFill/>
        </p:spPr>
        <p:txBody>
          <a:bodyPr wrap="square" lIns="97594" tIns="48797" rIns="97594" bIns="48797" rtlCol="0">
            <a:spAutoFit/>
          </a:bodyPr>
          <a:lstStyle/>
          <a:p>
            <a:pPr algn="ctr"/>
            <a:r>
              <a:rPr lang="ru-RU" sz="1500" dirty="0" smtClean="0"/>
              <a:t>Запомнилась усольчанам встреча Нового года и великолепным праздничным салютом.</a:t>
            </a:r>
            <a:endParaRPr lang="ru-RU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4866" y="230610"/>
            <a:ext cx="9526989" cy="396327"/>
          </a:xfrm>
        </p:spPr>
        <p:txBody>
          <a:bodyPr>
            <a:noAutofit/>
          </a:bodyPr>
          <a:lstStyle/>
          <a:p>
            <a:pPr algn="ctr"/>
            <a:r>
              <a:rPr lang="ru-RU" sz="2600" dirty="0" smtClean="0">
                <a:solidFill>
                  <a:schemeClr val="tx1"/>
                </a:solidFill>
              </a:rPr>
              <a:t>Празднование Дня Победы на стадионе «Химик»</a:t>
            </a:r>
            <a:endParaRPr lang="ru-RU" sz="26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21630" y="745450"/>
            <a:ext cx="9520510" cy="63976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92736" y="384367"/>
            <a:ext cx="9494068" cy="6659504"/>
          </a:xfrm>
        </p:spPr>
        <p:txBody>
          <a:bodyPr>
            <a:normAutofit fontScale="85000" lnSpcReduction="20000"/>
          </a:bodyPr>
          <a:lstStyle/>
          <a:p>
            <a:pPr marL="0" indent="576342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В январе 1940 года было начато строительство нового здания под клуб работников химкомбината. Но Великая Отечественная война и послевоенные годы помешали скорейшему завершению строительства и лишь в апреле 1951 года было возобновлено строительство нового здания.</a:t>
            </a:r>
          </a:p>
          <a:p>
            <a:pPr marL="0" indent="576342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По проекту планировалось построить Дом культуры на 500 мест, и в 1963 году Дом культуры Химиков на улице Бульварная был введён в эксплуатацию.</a:t>
            </a:r>
          </a:p>
          <a:p>
            <a:pPr marL="0" indent="576342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В связи с ростом населения города в 1968 году было решено начать строительство нового здания Дворца культуры «Химик». </a:t>
            </a:r>
          </a:p>
          <a:p>
            <a:pPr marL="0" indent="576342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В 1977 году производственное объединение «</a:t>
            </a:r>
            <a:r>
              <a:rPr lang="ru-RU" dirty="0" err="1" smtClean="0"/>
              <a:t>Химпром</a:t>
            </a:r>
            <a:r>
              <a:rPr lang="ru-RU" dirty="0" smtClean="0"/>
              <a:t>» передало бывшее здание Дома культуры Химиков на баланс городского отдела образования под Дворец пионеров и школьников.</a:t>
            </a:r>
          </a:p>
          <a:p>
            <a:pPr marL="0" indent="576342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Строительство Дворца культуры шло медленными темпами, и для быстрейшего завершения работ по строительству Дворца с производственного объединения «</a:t>
            </a:r>
            <a:r>
              <a:rPr lang="ru-RU" dirty="0" err="1" smtClean="0"/>
              <a:t>Химпром</a:t>
            </a:r>
            <a:r>
              <a:rPr lang="ru-RU" dirty="0" smtClean="0"/>
              <a:t>» выделялись рабочие.</a:t>
            </a:r>
          </a:p>
          <a:p>
            <a:pPr marL="0" indent="576342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В 1977 году Дворец культуры «Химик» на 800 мест был введён в эксплуатацию.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737" y="203006"/>
            <a:ext cx="9822582" cy="885202"/>
          </a:xfrm>
        </p:spPr>
        <p:txBody>
          <a:bodyPr>
            <a:noAutofit/>
          </a:bodyPr>
          <a:lstStyle/>
          <a:p>
            <a:pPr algn="ctr"/>
            <a:r>
              <a:rPr lang="ru-RU" sz="2600" dirty="0" smtClean="0">
                <a:solidFill>
                  <a:schemeClr val="tx1"/>
                </a:solidFill>
              </a:rPr>
              <a:t>Выступление танцевальных коллективов</a:t>
            </a:r>
            <a:br>
              <a:rPr lang="ru-RU" sz="2600" dirty="0" smtClean="0">
                <a:solidFill>
                  <a:schemeClr val="tx1"/>
                </a:solidFill>
              </a:rPr>
            </a:br>
            <a:r>
              <a:rPr lang="ru-RU" sz="2600" dirty="0" smtClean="0">
                <a:solidFill>
                  <a:schemeClr val="tx1"/>
                </a:solidFill>
              </a:rPr>
              <a:t>в честь Дня Победы</a:t>
            </a:r>
            <a:endParaRPr lang="ru-RU" sz="2600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32565" y="1076274"/>
            <a:ext cx="9850565" cy="59596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994" y="6479854"/>
            <a:ext cx="9526951" cy="449328"/>
          </a:xfrm>
        </p:spPr>
        <p:txBody>
          <a:bodyPr>
            <a:noAutofit/>
          </a:bodyPr>
          <a:lstStyle/>
          <a:p>
            <a:pPr algn="ctr"/>
            <a:r>
              <a:rPr lang="ru-RU" sz="2100" dirty="0" smtClean="0">
                <a:solidFill>
                  <a:schemeClr val="tx1"/>
                </a:solidFill>
              </a:rPr>
              <a:t>Театрализованное представление в день Рождества Христова</a:t>
            </a:r>
            <a:endParaRPr lang="ru-RU" sz="2100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99278" y="153731"/>
            <a:ext cx="9185354" cy="6364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3381" y="153731"/>
            <a:ext cx="8371645" cy="44932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Праздник славянской культуры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796834" y="1885661"/>
            <a:ext cx="8042458" cy="49186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10607" y="691883"/>
            <a:ext cx="9116308" cy="3330201"/>
          </a:xfrm>
          <a:prstGeom prst="rect">
            <a:avLst/>
          </a:prstGeom>
          <a:noFill/>
        </p:spPr>
        <p:txBody>
          <a:bodyPr wrap="square" lIns="97594" tIns="48797" rIns="97594" bIns="48797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ru-RU" sz="30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   Дворец культуры – центр культурной жизни, досуговой деятельности, народного творчества, отдыха жителей всех возрастов города Усолье-Сибирского.</a:t>
            </a:r>
          </a:p>
          <a:p>
            <a:pPr algn="just"/>
            <a:r>
              <a:rPr lang="ru-RU" sz="30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    В 1977 году гостеприимно распахнулись двери Дворца и не закрывались ни на один день…</a:t>
            </a:r>
            <a:endParaRPr lang="ru-RU" sz="30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7640" y="6066407"/>
            <a:ext cx="8377147" cy="1080121"/>
          </a:xfrm>
        </p:spPr>
        <p:txBody>
          <a:bodyPr>
            <a:noAutofit/>
          </a:bodyPr>
          <a:lstStyle/>
          <a:p>
            <a:pPr algn="ctr"/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Коллектив Дома культуры переехал в </a:t>
            </a:r>
            <a:r>
              <a:rPr lang="ru-RU" sz="2100" dirty="0" smtClean="0">
                <a:solidFill>
                  <a:schemeClr val="tx1"/>
                </a:solidFill>
              </a:rPr>
              <a:t>новое здание и стал называться</a:t>
            </a:r>
            <a:r>
              <a:rPr lang="ru-RU" sz="21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ru-RU" sz="21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21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Дворец культуры «Химик»</a:t>
            </a:r>
            <a:endParaRPr lang="ru-RU" sz="21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Содержимое 3" descr="IMG_20180118_104810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991882" y="153731"/>
            <a:ext cx="8528662" cy="58913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5577" y="435483"/>
            <a:ext cx="9444823" cy="6469522"/>
          </a:xfrm>
          <a:prstGeom prst="rect">
            <a:avLst/>
          </a:prstGeom>
          <a:noFill/>
        </p:spPr>
        <p:txBody>
          <a:bodyPr wrap="square" lIns="97594" tIns="48797" rIns="97594" bIns="48797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Дворец – это красивое здание в центре города.</a:t>
            </a:r>
          </a:p>
          <a:p>
            <a:pPr algn="ctr"/>
            <a:endParaRPr lang="ru-RU" sz="3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1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два зала: театральный- 800 мест; малый- 350 мест;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1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выставочное фойе;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1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прекрасные холлы;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1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кафе-бар;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1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 кружковых комнат;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1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33 творческих коллектива и любительских объединения;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1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7 народных коллективов.</a:t>
            </a:r>
          </a:p>
          <a:p>
            <a:pPr>
              <a:lnSpc>
                <a:spcPct val="150000"/>
              </a:lnSpc>
            </a:pPr>
            <a:endParaRPr lang="ru-RU" sz="21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ru-RU" sz="21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Более 100 тысяч человек ежегодно посещают мероприятия.</a:t>
            </a:r>
          </a:p>
          <a:p>
            <a:pPr algn="ctr"/>
            <a:endParaRPr lang="ru-RU" sz="21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1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46350" y="153731"/>
            <a:ext cx="9773339" cy="6623410"/>
          </a:xfrm>
          <a:prstGeom prst="rect">
            <a:avLst/>
          </a:prstGeom>
          <a:noFill/>
        </p:spPr>
        <p:txBody>
          <a:bodyPr wrap="square" lIns="97594" tIns="48797" rIns="97594" bIns="48797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Достижения Дворца культуры:</a:t>
            </a:r>
          </a:p>
          <a:p>
            <a:pPr algn="just"/>
            <a:r>
              <a:rPr lang="ru-RU" sz="17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1979 г. – Дворец Лауреат ВДНХ в г. Москве.</a:t>
            </a:r>
          </a:p>
          <a:p>
            <a:pPr algn="just"/>
            <a:r>
              <a:rPr lang="ru-RU" sz="17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1982 г. – Первая премия ВЦСПС в смотре-конкурсе клубных учреждений профсоюзов.</a:t>
            </a:r>
          </a:p>
          <a:p>
            <a:pPr algn="just"/>
            <a:r>
              <a:rPr lang="ru-RU" sz="17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1984 г. – Первое место во Всесоюзном смотре-конкурсе клубных учреждений-предприятий химических отраслей промышленности. Премия – автобус КАВЗ.</a:t>
            </a:r>
          </a:p>
          <a:p>
            <a:pPr algn="just"/>
            <a:r>
              <a:rPr lang="ru-RU" sz="17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1988 г. – Первое место во Всесоюзном смотре-конкурсе клубных учреждений-предприятий химических отраслей промышленности. Премия – автобус ПАЗ.</a:t>
            </a:r>
          </a:p>
          <a:p>
            <a:pPr algn="just"/>
            <a:r>
              <a:rPr lang="ru-RU" sz="17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1999 г. – Победитель в Областном конкурсе «Образцовое учреждение культуры Иркутской области (2-е место).</a:t>
            </a:r>
          </a:p>
          <a:p>
            <a:pPr algn="just"/>
            <a:r>
              <a:rPr lang="ru-RU" sz="17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2000 г. – Победитель в Областном конкурсе «Образцовое учреждение культуры Иркутской области (2-е место).</a:t>
            </a:r>
          </a:p>
          <a:p>
            <a:pPr algn="just"/>
            <a:r>
              <a:rPr lang="ru-RU" sz="17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2002 г. – Победитель в Областном конкурсе «Образцовое учреждение культуры Иркутской области (1-е место).</a:t>
            </a:r>
          </a:p>
          <a:p>
            <a:pPr algn="just"/>
            <a:r>
              <a:rPr lang="ru-RU" sz="17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2003 г. – Благодарность и признательность губернатора Иркутской области </a:t>
            </a:r>
            <a:r>
              <a:rPr lang="ru-RU" sz="17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Говорина</a:t>
            </a:r>
            <a:r>
              <a:rPr lang="ru-RU" sz="17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Б.А. за участие в Х Областном фестивале «Дни русской духовности и культуры «Сияние России».</a:t>
            </a:r>
          </a:p>
          <a:p>
            <a:pPr algn="just"/>
            <a:r>
              <a:rPr lang="ru-RU" sz="17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2006 г. – Благодарственное письмо администрации муниципального образования  города Усолье-Сибирское за участие в городском конкурсе «</a:t>
            </a:r>
            <a:r>
              <a:rPr lang="ru-RU" sz="17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Усольская</a:t>
            </a:r>
            <a:r>
              <a:rPr lang="ru-RU" sz="17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организация высокой социальной эффективности по итогам 2005 г.».</a:t>
            </a:r>
          </a:p>
          <a:p>
            <a:pPr algn="just"/>
            <a:r>
              <a:rPr lang="ru-RU" sz="17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2007 г. – Победитель в Областном конкурсе «Образцовое учреждение культуры Иркутской области» (1-е место).</a:t>
            </a:r>
          </a:p>
          <a:p>
            <a:pPr algn="just"/>
            <a:endParaRPr lang="ru-RU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just"/>
            <a:endParaRPr lang="ru-RU" sz="2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993" y="512974"/>
            <a:ext cx="9247680" cy="2318291"/>
          </a:xfrm>
        </p:spPr>
        <p:txBody>
          <a:bodyPr>
            <a:noAutofit/>
          </a:bodyPr>
          <a:lstStyle/>
          <a:p>
            <a:pPr algn="ctr"/>
            <a:r>
              <a:rPr lang="ru-RU" sz="5100" b="1" dirty="0" smtClean="0">
                <a:solidFill>
                  <a:srgbClr val="FF0000"/>
                </a:solidFill>
              </a:rPr>
              <a:t>Деятельность</a:t>
            </a:r>
            <a:br>
              <a:rPr lang="ru-RU" sz="5100" b="1" dirty="0" smtClean="0">
                <a:solidFill>
                  <a:srgbClr val="FF0000"/>
                </a:solidFill>
              </a:rPr>
            </a:br>
            <a:r>
              <a:rPr lang="ru-RU" sz="5100" b="1" dirty="0" smtClean="0">
                <a:solidFill>
                  <a:srgbClr val="FF0000"/>
                </a:solidFill>
              </a:rPr>
              <a:t>МКДУ «Дворец культуры»</a:t>
            </a:r>
            <a:endParaRPr lang="ru-RU" sz="51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6350" y="3305753"/>
            <a:ext cx="10101855" cy="2776203"/>
          </a:xfrm>
          <a:prstGeom prst="rect">
            <a:avLst/>
          </a:prstGeom>
          <a:noFill/>
        </p:spPr>
        <p:txBody>
          <a:bodyPr wrap="square" lIns="97594" tIns="48797" rIns="97594" bIns="48797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800" b="1" spc="53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Искусство</a:t>
            </a:r>
          </a:p>
          <a:p>
            <a:r>
              <a:rPr lang="ru-RU" sz="5800" b="1" spc="53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Творчество</a:t>
            </a:r>
          </a:p>
          <a:p>
            <a:pPr algn="r"/>
            <a:r>
              <a:rPr lang="ru-RU" sz="5800" b="1" spc="53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 Прекрасное…</a:t>
            </a:r>
            <a:endParaRPr lang="ru-RU" sz="5800" b="1" spc="53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3381" y="5535229"/>
            <a:ext cx="8585147" cy="1230048"/>
          </a:xfrm>
        </p:spPr>
        <p:txBody>
          <a:bodyPr>
            <a:noAutofit/>
          </a:bodyPr>
          <a:lstStyle/>
          <a:p>
            <a:pPr algn="just"/>
            <a:r>
              <a:rPr lang="ru-RU" sz="1700" dirty="0" smtClean="0">
                <a:solidFill>
                  <a:schemeClr val="tx1"/>
                </a:solidFill>
              </a:rPr>
              <a:t>          Во Дворце культуры работают многочисленные коллективы самодеятельного и художественного творчества. Разножанровая палитра их деятельности охватывает инструментальную, ансамблевую, хоровую, вокальную музыку, танцевальные коллективы: народный, эстрадный, бальный танец, цирк и театр.</a:t>
            </a:r>
            <a:endParaRPr lang="ru-RU" sz="1700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007740" y="1241872"/>
            <a:ext cx="8457790" cy="3888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176865" y="461245"/>
            <a:ext cx="5690586" cy="560212"/>
          </a:xfrm>
          <a:prstGeom prst="rect">
            <a:avLst/>
          </a:prstGeom>
          <a:noFill/>
        </p:spPr>
        <p:txBody>
          <a:bodyPr wrap="none" lIns="97594" tIns="48797" rIns="97594" bIns="48797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Дворец культуры, 2007 год</a:t>
            </a:r>
            <a:endParaRPr lang="ru-RU" sz="3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45568" y="0"/>
            <a:ext cx="4971476" cy="1537562"/>
          </a:xfrm>
        </p:spPr>
        <p:txBody>
          <a:bodyPr>
            <a:normAutofit/>
          </a:bodyPr>
          <a:lstStyle/>
          <a:p>
            <a:pPr algn="ctr"/>
            <a:r>
              <a:rPr lang="ru-RU" sz="2100" dirty="0" smtClean="0">
                <a:solidFill>
                  <a:schemeClr val="tx1"/>
                </a:solidFill>
              </a:rPr>
              <a:t>Н</a:t>
            </a:r>
            <a:r>
              <a:rPr lang="ru-RU" sz="2100" b="1" dirty="0" smtClean="0">
                <a:solidFill>
                  <a:schemeClr val="tx1"/>
                </a:solidFill>
              </a:rPr>
              <a:t>ародный детский хореографический коллектив</a:t>
            </a:r>
            <a:br>
              <a:rPr lang="ru-RU" sz="2100" b="1" dirty="0" smtClean="0">
                <a:solidFill>
                  <a:schemeClr val="tx1"/>
                </a:solidFill>
              </a:rPr>
            </a:br>
            <a:r>
              <a:rPr lang="ru-RU" sz="2100" b="1" dirty="0" smtClean="0">
                <a:solidFill>
                  <a:schemeClr val="tx1"/>
                </a:solidFill>
              </a:rPr>
              <a:t>«РАДОСТЬ»</a:t>
            </a:r>
            <a:endParaRPr lang="ru-RU" sz="2100" b="1" dirty="0">
              <a:solidFill>
                <a:schemeClr val="tx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647700" y="1601912"/>
            <a:ext cx="3536259" cy="47050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800598" y="1520370"/>
            <a:ext cx="5165605" cy="34595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4568468" y="5007508"/>
            <a:ext cx="5501965" cy="2391482"/>
          </a:xfrm>
          <a:prstGeom prst="rect">
            <a:avLst/>
          </a:prstGeom>
          <a:noFill/>
        </p:spPr>
        <p:txBody>
          <a:bodyPr wrap="square" lIns="97594" tIns="48797" rIns="97594" bIns="48797" rtlCol="0">
            <a:spAutoFit/>
          </a:bodyPr>
          <a:lstStyle/>
          <a:p>
            <a:pPr algn="just"/>
            <a:r>
              <a:rPr lang="ru-RU" sz="1500" dirty="0" smtClean="0"/>
              <a:t>     Коллективу 47 лет, более 100 участников, возрастом от 5 до 17 лет. Неоднократный лауреат и дипломант областных и зональных смотров и фестивалей. Дипломант </a:t>
            </a:r>
            <a:r>
              <a:rPr lang="en-US" sz="1500" dirty="0" smtClean="0"/>
              <a:t>II </a:t>
            </a:r>
            <a:r>
              <a:rPr lang="ru-RU" sz="1500" dirty="0" smtClean="0"/>
              <a:t>и </a:t>
            </a:r>
            <a:r>
              <a:rPr lang="en-US" sz="1500" dirty="0" smtClean="0"/>
              <a:t>III </a:t>
            </a:r>
            <a:r>
              <a:rPr lang="ru-RU" sz="1500" dirty="0" smtClean="0"/>
              <a:t>Всесоюзных фестивалей народного творчества (1987 г.), Дипломант областного фестиваля «Салют Победы!» (2000 г.) Областной фестиваль народного творчества «Славяне» , лауреат (2002, 2004 гг.), Областной фестиваль «Студенческая весна», лауреат (2006 г.).</a:t>
            </a:r>
          </a:p>
          <a:p>
            <a:pPr algn="just"/>
            <a:endParaRPr lang="ru-RU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860</TotalTime>
  <Words>1829</Words>
  <Application>Microsoft Office PowerPoint</Application>
  <PresentationFormat>Произвольный</PresentationFormat>
  <Paragraphs>123</Paragraphs>
  <Slides>33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Эркер</vt:lpstr>
      <vt:lpstr> МКДУ «Дворец  культуры»</vt:lpstr>
      <vt:lpstr>Слайд 2</vt:lpstr>
      <vt:lpstr>Слайд 3</vt:lpstr>
      <vt:lpstr>     Коллектив Дома культуры переехал в новое здание и стал называться Дворец культуры «Химик»</vt:lpstr>
      <vt:lpstr>Слайд 5</vt:lpstr>
      <vt:lpstr>Слайд 6</vt:lpstr>
      <vt:lpstr>Деятельность МКДУ «Дворец культуры»</vt:lpstr>
      <vt:lpstr>          Во Дворце культуры работают многочисленные коллективы самодеятельного и художественного творчества. Разножанровая палитра их деятельности охватывает инструментальную, ансамблевую, хоровую, вокальную музыку, танцевальные коллективы: народный, эстрадный, бальный танец, цирк и театр.</vt:lpstr>
      <vt:lpstr>Народный детский хореографический коллектив «РАДОСТЬ»</vt:lpstr>
      <vt:lpstr>Народный цирковой коллектив</vt:lpstr>
      <vt:lpstr>Образцовый театральный коллектив «СКАЗКА»</vt:lpstr>
      <vt:lpstr>Народный детский хоровой коллектив «РОВЕСНИК» </vt:lpstr>
      <vt:lpstr>Народный вокальный ансамбль «АИСТ»</vt:lpstr>
      <vt:lpstr>Народный коллектив бального танца</vt:lpstr>
      <vt:lpstr>Слайд 15</vt:lpstr>
      <vt:lpstr>Коллектив эстрадного танца</vt:lpstr>
      <vt:lpstr>Молодежные инструментальные ансамбли</vt:lpstr>
      <vt:lpstr>Оркестр русских народных инструментов</vt:lpstr>
      <vt:lpstr>Вокальный ансамбль «ЗВОНКИЙ ДЕНЬ»</vt:lpstr>
      <vt:lpstr>Досуг, свободное время- это безграничные возможности общения людей. И в этом свете Дворец был и остается центром духовного развития человека в семье, в трудовых коллективах, на жилых микрорайонах.</vt:lpstr>
      <vt:lpstr>Слайд 21</vt:lpstr>
      <vt:lpstr>Традиционными для молодежи и любимыми программами стали встречи клуба КВН</vt:lpstr>
      <vt:lpstr>Шоу-программа клуба «Досуг» - «Мисс-99»</vt:lpstr>
      <vt:lpstr>Женский клуб «Сибирячка»</vt:lpstr>
      <vt:lpstr>Праздник «Хлеб всему голова»</vt:lpstr>
      <vt:lpstr>Творческий клуб «Подружка»</vt:lpstr>
      <vt:lpstr>Слайд 27</vt:lpstr>
      <vt:lpstr>Слайд 28</vt:lpstr>
      <vt:lpstr>Празднование Дня Победы на стадионе «Химик»</vt:lpstr>
      <vt:lpstr>Выступление танцевальных коллективов в честь Дня Победы</vt:lpstr>
      <vt:lpstr>Театрализованное представление в день Рождества Христова</vt:lpstr>
      <vt:lpstr>Праздник славянской культуры</vt:lpstr>
      <vt:lpstr>Слайд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МКДУ</dc:title>
  <dc:creator>Директор</dc:creator>
  <cp:lastModifiedBy>Недоливко Всеволод Александрович</cp:lastModifiedBy>
  <cp:revision>103</cp:revision>
  <dcterms:created xsi:type="dcterms:W3CDTF">2018-01-18T01:06:09Z</dcterms:created>
  <dcterms:modified xsi:type="dcterms:W3CDTF">2018-04-11T08:22:55Z</dcterms:modified>
</cp:coreProperties>
</file>